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0" r:id="rId1"/>
  </p:sldMasterIdLst>
  <p:notesMasterIdLst>
    <p:notesMasterId r:id="rId16"/>
  </p:notesMasterIdLst>
  <p:sldIdLst>
    <p:sldId id="256" r:id="rId2"/>
    <p:sldId id="257" r:id="rId3"/>
    <p:sldId id="258" r:id="rId4"/>
    <p:sldId id="259" r:id="rId5"/>
    <p:sldId id="260" r:id="rId6"/>
    <p:sldId id="261" r:id="rId7"/>
    <p:sldId id="271" r:id="rId8"/>
    <p:sldId id="263" r:id="rId9"/>
    <p:sldId id="264" r:id="rId10"/>
    <p:sldId id="265" r:id="rId11"/>
    <p:sldId id="266" r:id="rId12"/>
    <p:sldId id="269" r:id="rId13"/>
    <p:sldId id="272" r:id="rId14"/>
    <p:sldId id="270" r:id="rId15"/>
  </p:sldIdLst>
  <p:sldSz cx="9144000" cy="5143500" type="screen16x9"/>
  <p:notesSz cx="6858000" cy="9144000"/>
  <p:embeddedFontLst>
    <p:embeddedFont>
      <p:font typeface="Century Gothic" panose="020B0502020202020204" pitchFamily="34" charset="0"/>
      <p:regular r:id="rId17"/>
      <p:bold r:id="rId18"/>
      <p:italic r:id="rId19"/>
      <p:boldItalic r:id="rId20"/>
    </p:embeddedFont>
    <p:embeddedFont>
      <p:font typeface="Lobster" panose="020B0604020202020204" charset="0"/>
      <p:regular r:id="rId21"/>
    </p:embeddedFont>
    <p:embeddedFont>
      <p:font typeface="Monotype Corsiva" panose="03010101010201010101" pitchFamily="66" charset="0"/>
      <p:italic r:id="rId22"/>
    </p:embeddedFont>
    <p:embeddedFont>
      <p:font typeface="Pacifico" panose="020B0604020202020204" charset="0"/>
      <p:regular r:id="rId23"/>
    </p:embeddedFont>
    <p:embeddedFont>
      <p:font typeface="Trebuchet MS" panose="020B0603020202020204" pitchFamily="34" charset="0"/>
      <p:regular r:id="rId24"/>
      <p:bold r:id="rId25"/>
      <p:italic r:id="rId26"/>
      <p:boldItalic r:id="rId27"/>
    </p:embeddedFont>
    <p:embeddedFont>
      <p:font typeface="Wingdings 3" panose="05040102010807070707" pitchFamily="18" charset="2"/>
      <p:regular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E6BB3F-5A49-4805-98B7-F0096231DE89}">
  <a:tblStyle styleId="{2DE6BB3F-5A49-4805-98B7-F0096231DE8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18F3-4CA4-B05E-E9F019D06C2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18F3-4CA4-B05E-E9F019D06C20}"/>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F3-4CA4-B05E-E9F019D06C20}"/>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F3-4CA4-B05E-E9F019D06C2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0%</c:formatCode>
                <c:ptCount val="2"/>
                <c:pt idx="0">
                  <c:v>0.43</c:v>
                </c:pt>
                <c:pt idx="1">
                  <c:v>0.56999999999999995</c:v>
                </c:pt>
              </c:numCache>
            </c:numRef>
          </c:val>
          <c:extLst>
            <c:ext xmlns:c16="http://schemas.microsoft.com/office/drawing/2014/chart" uri="{C3380CC4-5D6E-409C-BE32-E72D297353CC}">
              <c16:uniqueId val="{00000000-18F3-4CA4-B05E-E9F019D06C2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3cd35d2f9b6c8cc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3cd35d2f9b6c8cc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2e7c9ff7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2e7c9ff7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647f825d8dd42ea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647f825d8dd42ea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197eebdeb8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197eebdeb8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91974d939b288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91974d939b288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6cc9129501e468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6cc9129501e468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6cc9129501e468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76cc9129501e468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197eebdeb8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197eebdeb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196648fc2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196648fc2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196648fc2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196648fc2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196648fc2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196648fc2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514350"/>
            <a:ext cx="6000750" cy="2228851"/>
          </a:xfrm>
        </p:spPr>
        <p:txBody>
          <a:bodyPr anchor="b">
            <a:normAutofit/>
          </a:bodyPr>
          <a:lstStyle>
            <a:lvl1pPr algn="l">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513159" y="2882900"/>
            <a:ext cx="4800600" cy="1460500"/>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6" name="Straight Connector 15"/>
          <p:cNvCxnSpPr/>
          <p:nvPr/>
        </p:nvCxnSpPr>
        <p:spPr>
          <a:xfrm flipH="1">
            <a:off x="6171009" y="6350"/>
            <a:ext cx="2857500" cy="28575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68659"/>
            <a:ext cx="4560491" cy="456049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171450"/>
            <a:ext cx="3714750" cy="371475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24209"/>
            <a:ext cx="3639742" cy="363974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457201"/>
            <a:ext cx="3257549" cy="325754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460705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514350" y="400050"/>
            <a:ext cx="8114109" cy="234315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16" name="Text Placeholder 9"/>
          <p:cNvSpPr>
            <a:spLocks noGrp="1"/>
          </p:cNvSpPr>
          <p:nvPr>
            <p:ph type="body" sz="quarter" idx="14"/>
          </p:nvPr>
        </p:nvSpPr>
        <p:spPr>
          <a:xfrm>
            <a:off x="685801" y="2882900"/>
            <a:ext cx="6228158" cy="3429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150433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9" y="3086100"/>
            <a:ext cx="6401991" cy="14097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5014652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514350"/>
            <a:ext cx="6858001" cy="20574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84659" y="2571750"/>
            <a:ext cx="6400800"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13160" y="3225801"/>
            <a:ext cx="6400800" cy="1263649"/>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4" name="TextBox 13"/>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369830769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2571750"/>
            <a:ext cx="6400800" cy="127305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8" y="3849736"/>
            <a:ext cx="6401993" cy="6453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2778664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514350"/>
            <a:ext cx="6858000" cy="20574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3159" y="2946400"/>
            <a:ext cx="6400801" cy="7874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13159" y="3733800"/>
            <a:ext cx="6400801" cy="762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1" name="TextBox 10"/>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92708723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3159" y="2946401"/>
            <a:ext cx="6400800" cy="62865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13159" y="3575049"/>
            <a:ext cx="6400801" cy="92075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5094508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548183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514350"/>
            <a:ext cx="1543050" cy="3429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514350"/>
            <a:ext cx="5867400" cy="398145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6408283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255049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3538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6107913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1504950"/>
            <a:ext cx="6400801" cy="1711200"/>
          </a:xfrm>
        </p:spPr>
        <p:txBody>
          <a:bodyPr anchor="b">
            <a:normAutofit/>
          </a:bodyPr>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513160" y="3371850"/>
            <a:ext cx="6400800" cy="112395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3598707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3159" y="514351"/>
            <a:ext cx="3703241" cy="27114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6100" y="514351"/>
            <a:ext cx="3700859" cy="27114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039724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29061" y="514350"/>
            <a:ext cx="3487340"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13159" y="952897"/>
            <a:ext cx="3703241" cy="2272904"/>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59299" y="514350"/>
            <a:ext cx="3498851"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354909" y="946546"/>
            <a:ext cx="3696891" cy="2272904"/>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5645417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2313237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43530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514350"/>
            <a:ext cx="2743200" cy="10287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513159" y="514350"/>
            <a:ext cx="4457701" cy="398145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13759" y="1657350"/>
            <a:ext cx="2743200" cy="156845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3985192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085850"/>
            <a:ext cx="4514850" cy="85725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1759" y="685800"/>
            <a:ext cx="2460731" cy="3429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3542109" y="2082800"/>
            <a:ext cx="4516041" cy="15367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6160630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222500"/>
            <a:ext cx="2236394" cy="2406650"/>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3365499"/>
            <a:ext cx="6400800" cy="11303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3159" y="514351"/>
            <a:ext cx="6400800" cy="271145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28309" y="4629150"/>
            <a:ext cx="1200150" cy="273844"/>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B61BEF0D-F0BB-DE4B-95CE-6DB70DBA9567}" type="datetimeFigureOut">
              <a:rPr lang="en-US" smtClean="0"/>
              <a:pPr/>
              <a:t>4/5/2022</a:t>
            </a:fld>
            <a:endParaRPr lang="en-US" dirty="0"/>
          </a:p>
        </p:txBody>
      </p:sp>
      <p:sp>
        <p:nvSpPr>
          <p:cNvPr id="5" name="Footer Placeholder 4"/>
          <p:cNvSpPr>
            <a:spLocks noGrp="1"/>
          </p:cNvSpPr>
          <p:nvPr>
            <p:ph type="ftr" sz="quarter" idx="3"/>
          </p:nvPr>
        </p:nvSpPr>
        <p:spPr>
          <a:xfrm>
            <a:off x="513159" y="4629150"/>
            <a:ext cx="5657850" cy="273844"/>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2400" y="4183857"/>
            <a:ext cx="856684" cy="502444"/>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75421729"/>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Lst>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
        <p:cNvGrpSpPr/>
        <p:nvPr/>
      </p:nvGrpSpPr>
      <p:grpSpPr>
        <a:xfrm>
          <a:off x="0" y="0"/>
          <a:ext cx="0" cy="0"/>
          <a:chOff x="0" y="0"/>
          <a:chExt cx="0" cy="0"/>
        </a:xfrm>
      </p:grpSpPr>
      <p:sp>
        <p:nvSpPr>
          <p:cNvPr id="55" name="Google Shape;55;p13"/>
          <p:cNvSpPr txBox="1">
            <a:spLocks noGrp="1"/>
          </p:cNvSpPr>
          <p:nvPr>
            <p:ph type="subTitle" idx="1"/>
          </p:nvPr>
        </p:nvSpPr>
        <p:spPr>
          <a:xfrm>
            <a:off x="525000" y="2970600"/>
            <a:ext cx="8070900" cy="17205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15000"/>
              </a:lnSpc>
              <a:spcBef>
                <a:spcPts val="1000"/>
              </a:spcBef>
              <a:spcAft>
                <a:spcPts val="0"/>
              </a:spcAft>
              <a:buNone/>
            </a:pPr>
            <a:r>
              <a:rPr lang="en" sz="1900" dirty="0">
                <a:solidFill>
                  <a:schemeClr val="dk1"/>
                </a:solidFill>
                <a:latin typeface="Times New Roman"/>
                <a:ea typeface="Times New Roman"/>
                <a:cs typeface="Times New Roman"/>
                <a:sym typeface="Times New Roman"/>
              </a:rPr>
              <a:t>By</a:t>
            </a:r>
            <a:endParaRPr sz="1900" dirty="0">
              <a:solidFill>
                <a:schemeClr val="dk1"/>
              </a:solidFill>
              <a:latin typeface="Times New Roman"/>
              <a:ea typeface="Times New Roman"/>
              <a:cs typeface="Times New Roman"/>
              <a:sym typeface="Times New Roman"/>
            </a:endParaRPr>
          </a:p>
          <a:p>
            <a:pPr marL="0" lvl="0" indent="0" algn="ctr" rtl="0">
              <a:lnSpc>
                <a:spcPct val="115000"/>
              </a:lnSpc>
              <a:spcBef>
                <a:spcPts val="1000"/>
              </a:spcBef>
              <a:spcAft>
                <a:spcPts val="0"/>
              </a:spcAft>
              <a:buNone/>
            </a:pPr>
            <a:r>
              <a:rPr lang="en" sz="1900" dirty="0">
                <a:solidFill>
                  <a:schemeClr val="dk1"/>
                </a:solidFill>
                <a:latin typeface="Times New Roman"/>
                <a:ea typeface="Times New Roman"/>
                <a:cs typeface="Times New Roman"/>
                <a:sym typeface="Times New Roman"/>
              </a:rPr>
              <a:t>Róisín, Meera, Shóna,  Iris,</a:t>
            </a:r>
            <a:endParaRPr sz="1900" dirty="0">
              <a:solidFill>
                <a:schemeClr val="dk1"/>
              </a:solidFill>
              <a:latin typeface="Times New Roman"/>
              <a:ea typeface="Times New Roman"/>
              <a:cs typeface="Times New Roman"/>
              <a:sym typeface="Times New Roman"/>
            </a:endParaRPr>
          </a:p>
          <a:p>
            <a:pPr marL="0" lvl="0" indent="0" algn="ctr" rtl="0">
              <a:lnSpc>
                <a:spcPct val="115000"/>
              </a:lnSpc>
              <a:spcBef>
                <a:spcPts val="1000"/>
              </a:spcBef>
              <a:spcAft>
                <a:spcPts val="0"/>
              </a:spcAft>
              <a:buClr>
                <a:schemeClr val="dk1"/>
              </a:buClr>
              <a:buSzPts val="1100"/>
              <a:buFont typeface="Arial"/>
              <a:buNone/>
            </a:pPr>
            <a:r>
              <a:rPr lang="en" sz="1900" dirty="0">
                <a:solidFill>
                  <a:schemeClr val="dk1"/>
                </a:solidFill>
                <a:latin typeface="Times New Roman"/>
                <a:ea typeface="Times New Roman"/>
                <a:cs typeface="Times New Roman"/>
                <a:sym typeface="Times New Roman"/>
              </a:rPr>
              <a:t>Joe, Emmet and Matthew </a:t>
            </a:r>
            <a:endParaRPr sz="1900" dirty="0">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dirty="0"/>
          </a:p>
        </p:txBody>
      </p:sp>
      <p:sp>
        <p:nvSpPr>
          <p:cNvPr id="56" name="Google Shape;56;p13"/>
          <p:cNvSpPr txBox="1"/>
          <p:nvPr/>
        </p:nvSpPr>
        <p:spPr>
          <a:xfrm>
            <a:off x="0" y="0"/>
            <a:ext cx="9144000" cy="492600"/>
          </a:xfrm>
          <a:prstGeom prst="rect">
            <a:avLst/>
          </a:prstGeom>
          <a:solidFill>
            <a:srgbClr val="6AA84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t>                                             </a:t>
            </a:r>
            <a:endParaRPr sz="2000"/>
          </a:p>
        </p:txBody>
      </p:sp>
      <p:sp>
        <p:nvSpPr>
          <p:cNvPr id="57" name="Google Shape;57;p13"/>
          <p:cNvSpPr txBox="1"/>
          <p:nvPr/>
        </p:nvSpPr>
        <p:spPr>
          <a:xfrm>
            <a:off x="0" y="0"/>
            <a:ext cx="525000" cy="5052600"/>
          </a:xfrm>
          <a:prstGeom prst="rect">
            <a:avLst/>
          </a:prstGeom>
          <a:solidFill>
            <a:srgbClr val="6AA84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8" name="Google Shape;58;p13"/>
          <p:cNvSpPr txBox="1"/>
          <p:nvPr/>
        </p:nvSpPr>
        <p:spPr>
          <a:xfrm>
            <a:off x="0" y="4648500"/>
            <a:ext cx="9144000" cy="492600"/>
          </a:xfrm>
          <a:prstGeom prst="rect">
            <a:avLst/>
          </a:prstGeom>
          <a:solidFill>
            <a:srgbClr val="6AA84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a:p>
        </p:txBody>
      </p:sp>
      <p:sp>
        <p:nvSpPr>
          <p:cNvPr id="59" name="Google Shape;59;p13"/>
          <p:cNvSpPr txBox="1"/>
          <p:nvPr/>
        </p:nvSpPr>
        <p:spPr>
          <a:xfrm>
            <a:off x="8596025" y="0"/>
            <a:ext cx="548100" cy="5052600"/>
          </a:xfrm>
          <a:prstGeom prst="rect">
            <a:avLst/>
          </a:prstGeom>
          <a:solidFill>
            <a:srgbClr val="6AA84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 name="Rectangle 4">
            <a:extLst>
              <a:ext uri="{FF2B5EF4-FFF2-40B4-BE49-F238E27FC236}">
                <a16:creationId xmlns:a16="http://schemas.microsoft.com/office/drawing/2014/main" id="{1BF5339A-2734-451E-A13E-680CA638E145}"/>
              </a:ext>
            </a:extLst>
          </p:cNvPr>
          <p:cNvSpPr/>
          <p:nvPr/>
        </p:nvSpPr>
        <p:spPr>
          <a:xfrm>
            <a:off x="834572" y="732971"/>
            <a:ext cx="7489372" cy="2492990"/>
          </a:xfrm>
          <a:prstGeom prst="rect">
            <a:avLst/>
          </a:prstGeom>
        </p:spPr>
        <p:txBody>
          <a:bodyPr wrap="square">
            <a:spAutoFit/>
          </a:bodyPr>
          <a:lstStyle/>
          <a:p>
            <a:pPr algn="ctr"/>
            <a:r>
              <a:rPr lang="en-US" sz="4000" dirty="0">
                <a:solidFill>
                  <a:srgbClr val="000000"/>
                </a:solidFill>
                <a:latin typeface="Pacifico" panose="020B0604020202020204" charset="0"/>
              </a:rPr>
              <a:t>Do Our Experiences During The Day Affect What We Dream of That Night? </a:t>
            </a:r>
            <a:endParaRPr lang="en-US" sz="4000" dirty="0"/>
          </a:p>
          <a:p>
            <a:br>
              <a:rPr lang="en-US" dirty="0"/>
            </a:br>
            <a:endParaRPr lang="en-I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p:cNvSpPr txBox="1"/>
          <p:nvPr/>
        </p:nvSpPr>
        <p:spPr>
          <a:xfrm>
            <a:off x="-4" y="90900"/>
            <a:ext cx="9474900" cy="5052600"/>
          </a:xfrm>
          <a:prstGeom prst="rect">
            <a:avLst/>
          </a:prstGeom>
          <a:solidFill>
            <a:srgbClr val="93C47D"/>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3" name="Google Shape;153;p22"/>
          <p:cNvSpPr txBox="1"/>
          <p:nvPr/>
        </p:nvSpPr>
        <p:spPr>
          <a:xfrm>
            <a:off x="100" y="0"/>
            <a:ext cx="9474900" cy="742800"/>
          </a:xfrm>
          <a:prstGeom prst="rect">
            <a:avLst/>
          </a:prstGeom>
          <a:solidFill>
            <a:srgbClr val="93C47D"/>
          </a:solidFill>
          <a:ln>
            <a:noFill/>
          </a:ln>
        </p:spPr>
        <p:txBody>
          <a:bodyPr spcFirstLastPara="1" wrap="square" lIns="91425" tIns="91425" rIns="91425" bIns="91425" anchor="t" anchorCtr="0">
            <a:spAutoFit/>
          </a:bodyPr>
          <a:lstStyle/>
          <a:p>
            <a:pPr marL="2286000" lvl="0" indent="0" algn="l" rtl="0">
              <a:spcBef>
                <a:spcPts val="0"/>
              </a:spcBef>
              <a:spcAft>
                <a:spcPts val="0"/>
              </a:spcAft>
              <a:buNone/>
            </a:pPr>
            <a:r>
              <a:rPr lang="en" sz="3600" b="1">
                <a:latin typeface="Lobster"/>
                <a:ea typeface="Lobster"/>
                <a:cs typeface="Lobster"/>
                <a:sym typeface="Lobster"/>
              </a:rPr>
              <a:t>Phases of Dreams</a:t>
            </a:r>
            <a:endParaRPr sz="3600" b="1">
              <a:latin typeface="Lobster"/>
              <a:ea typeface="Lobster"/>
              <a:cs typeface="Lobster"/>
              <a:sym typeface="Lobster"/>
            </a:endParaRPr>
          </a:p>
        </p:txBody>
      </p:sp>
      <p:sp>
        <p:nvSpPr>
          <p:cNvPr id="154" name="Google Shape;154;p22"/>
          <p:cNvSpPr txBox="1"/>
          <p:nvPr/>
        </p:nvSpPr>
        <p:spPr>
          <a:xfrm>
            <a:off x="339700" y="843100"/>
            <a:ext cx="8908500" cy="2775088"/>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1000"/>
              </a:spcBef>
              <a:spcAft>
                <a:spcPts val="0"/>
              </a:spcAft>
              <a:buClr>
                <a:schemeClr val="dk1"/>
              </a:buClr>
              <a:buSzPts val="2000"/>
              <a:buChar char="●"/>
            </a:pPr>
            <a:r>
              <a:rPr lang="en" sz="2000" dirty="0">
                <a:solidFill>
                  <a:schemeClr val="dk1"/>
                </a:solidFill>
              </a:rPr>
              <a:t>You go through these phases because your brain sorts through the information it was given during the day. </a:t>
            </a:r>
            <a:endParaRPr sz="2000"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en" sz="2000" dirty="0">
                <a:solidFill>
                  <a:schemeClr val="dk1"/>
                </a:solidFill>
              </a:rPr>
              <a:t>Your brain then deletes all the information that it thinks is unimportant. </a:t>
            </a:r>
            <a:endParaRPr sz="2000"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en" sz="2000" dirty="0">
                <a:solidFill>
                  <a:schemeClr val="dk1"/>
                </a:solidFill>
              </a:rPr>
              <a:t>In the end your dreams can become extremely unrealistic. </a:t>
            </a:r>
            <a:endParaRPr sz="2000"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en" sz="2000" dirty="0">
                <a:solidFill>
                  <a:schemeClr val="dk1"/>
                </a:solidFill>
              </a:rPr>
              <a:t>You only usually remember your last dream of the night.</a:t>
            </a:r>
            <a:endParaRPr sz="2000" dirty="0">
              <a:solidFill>
                <a:schemeClr val="dk1"/>
              </a:solidFill>
            </a:endParaRPr>
          </a:p>
          <a:p>
            <a:pPr marL="0" lvl="0" indent="0" algn="l" rtl="0">
              <a:spcBef>
                <a:spcPts val="0"/>
              </a:spcBef>
              <a:spcAft>
                <a:spcPts val="0"/>
              </a:spcAft>
              <a:buNone/>
            </a:pPr>
            <a:endParaRPr sz="2200" dirty="0"/>
          </a:p>
        </p:txBody>
      </p:sp>
      <p:pic>
        <p:nvPicPr>
          <p:cNvPr id="155" name="Google Shape;155;p22"/>
          <p:cNvPicPr preferRelativeResize="0"/>
          <p:nvPr/>
        </p:nvPicPr>
        <p:blipFill>
          <a:blip r:embed="rId3">
            <a:alphaModFix/>
          </a:blip>
          <a:stretch>
            <a:fillRect/>
          </a:stretch>
        </p:blipFill>
        <p:spPr>
          <a:xfrm>
            <a:off x="1453875" y="3236900"/>
            <a:ext cx="2291829" cy="1773501"/>
          </a:xfrm>
          <a:prstGeom prst="rect">
            <a:avLst/>
          </a:prstGeom>
          <a:noFill/>
          <a:ln>
            <a:noFill/>
          </a:ln>
        </p:spPr>
      </p:pic>
      <p:sp>
        <p:nvSpPr>
          <p:cNvPr id="156" name="Google Shape;156;p22"/>
          <p:cNvSpPr txBox="1"/>
          <p:nvPr/>
        </p:nvSpPr>
        <p:spPr>
          <a:xfrm>
            <a:off x="3972400" y="3236900"/>
            <a:ext cx="1643100" cy="156963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This  could  turn into</a:t>
            </a:r>
          </a:p>
          <a:p>
            <a:pPr marL="0" lvl="0" indent="0" algn="l" rtl="0">
              <a:spcBef>
                <a:spcPts val="0"/>
              </a:spcBef>
              <a:spcAft>
                <a:spcPts val="0"/>
              </a:spcAft>
              <a:buNone/>
            </a:pPr>
            <a:r>
              <a:rPr lang="en" dirty="0"/>
              <a:t>that</a:t>
            </a:r>
          </a:p>
          <a:p>
            <a:pPr marL="0" lvl="0" indent="0" algn="l" rtl="0">
              <a:spcBef>
                <a:spcPts val="0"/>
              </a:spcBef>
              <a:spcAft>
                <a:spcPts val="0"/>
              </a:spcAft>
              <a:buNone/>
            </a:pPr>
            <a:r>
              <a:rPr lang="en" dirty="0"/>
              <a:t>by the end of the night!</a:t>
            </a:r>
            <a:endParaRPr dirty="0"/>
          </a:p>
        </p:txBody>
      </p:sp>
      <p:pic>
        <p:nvPicPr>
          <p:cNvPr id="157" name="Google Shape;157;p22"/>
          <p:cNvPicPr preferRelativeResize="0"/>
          <p:nvPr/>
        </p:nvPicPr>
        <p:blipFill>
          <a:blip r:embed="rId4">
            <a:alphaModFix/>
          </a:blip>
          <a:stretch>
            <a:fillRect/>
          </a:stretch>
        </p:blipFill>
        <p:spPr>
          <a:xfrm>
            <a:off x="6016170" y="3113313"/>
            <a:ext cx="1761055" cy="1903999"/>
          </a:xfrm>
          <a:prstGeom prst="rect">
            <a:avLst/>
          </a:prstGeom>
          <a:noFill/>
          <a:ln>
            <a:noFill/>
          </a:ln>
        </p:spPr>
      </p:pic>
      <p:sp>
        <p:nvSpPr>
          <p:cNvPr id="2" name="Arrow: Right 1">
            <a:extLst>
              <a:ext uri="{FF2B5EF4-FFF2-40B4-BE49-F238E27FC236}">
                <a16:creationId xmlns:a16="http://schemas.microsoft.com/office/drawing/2014/main" id="{6695EEBF-F018-408E-9382-E621AE736244}"/>
              </a:ext>
            </a:extLst>
          </p:cNvPr>
          <p:cNvSpPr/>
          <p:nvPr/>
        </p:nvSpPr>
        <p:spPr>
          <a:xfrm>
            <a:off x="4748172" y="3941474"/>
            <a:ext cx="525983" cy="210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xEl>
                                              <p:pRg st="0" end="0"/>
                                            </p:txEl>
                                          </p:spTgt>
                                        </p:tgtEl>
                                        <p:attrNameLst>
                                          <p:attrName>style.visibility</p:attrName>
                                        </p:attrNameLst>
                                      </p:cBhvr>
                                      <p:to>
                                        <p:strVal val="visible"/>
                                      </p:to>
                                    </p:set>
                                    <p:animEffect transition="in" filter="fade">
                                      <p:cBhvr>
                                        <p:cTn id="7" dur="1000"/>
                                        <p:tgtEl>
                                          <p:spTgt spid="1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4">
                                            <p:txEl>
                                              <p:pRg st="1" end="1"/>
                                            </p:txEl>
                                          </p:spTgt>
                                        </p:tgtEl>
                                        <p:attrNameLst>
                                          <p:attrName>style.visibility</p:attrName>
                                        </p:attrNameLst>
                                      </p:cBhvr>
                                      <p:to>
                                        <p:strVal val="visible"/>
                                      </p:to>
                                    </p:set>
                                    <p:animEffect transition="in" filter="fade">
                                      <p:cBhvr>
                                        <p:cTn id="12" dur="1000"/>
                                        <p:tgtEl>
                                          <p:spTgt spid="1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4">
                                            <p:txEl>
                                              <p:pRg st="2" end="2"/>
                                            </p:txEl>
                                          </p:spTgt>
                                        </p:tgtEl>
                                        <p:attrNameLst>
                                          <p:attrName>style.visibility</p:attrName>
                                        </p:attrNameLst>
                                      </p:cBhvr>
                                      <p:to>
                                        <p:strVal val="visible"/>
                                      </p:to>
                                    </p:set>
                                    <p:animEffect transition="in" filter="fade">
                                      <p:cBhvr>
                                        <p:cTn id="17" dur="1000"/>
                                        <p:tgtEl>
                                          <p:spTgt spid="1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4">
                                            <p:txEl>
                                              <p:pRg st="3" end="3"/>
                                            </p:txEl>
                                          </p:spTgt>
                                        </p:tgtEl>
                                        <p:attrNameLst>
                                          <p:attrName>style.visibility</p:attrName>
                                        </p:attrNameLst>
                                      </p:cBhvr>
                                      <p:to>
                                        <p:strVal val="visible"/>
                                      </p:to>
                                    </p:set>
                                    <p:animEffect transition="in" filter="fade">
                                      <p:cBhvr>
                                        <p:cTn id="22" dur="1000"/>
                                        <p:tgtEl>
                                          <p:spTgt spid="1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55"/>
                                        </p:tgtEl>
                                        <p:attrNameLst>
                                          <p:attrName>style.visibility</p:attrName>
                                        </p:attrNameLst>
                                      </p:cBhvr>
                                      <p:to>
                                        <p:strVal val="visible"/>
                                      </p:to>
                                    </p:set>
                                    <p:anim calcmode="lin" valueType="num">
                                      <p:cBhvr additive="base">
                                        <p:cTn id="27" dur="1000"/>
                                        <p:tgtEl>
                                          <p:spTgt spid="155"/>
                                        </p:tgtEl>
                                        <p:attrNameLst>
                                          <p:attrName>ppt_w</p:attrName>
                                        </p:attrNameLst>
                                      </p:cBhvr>
                                      <p:tavLst>
                                        <p:tav tm="0">
                                          <p:val>
                                            <p:strVal val="0"/>
                                          </p:val>
                                        </p:tav>
                                        <p:tav tm="100000">
                                          <p:val>
                                            <p:strVal val="#ppt_w"/>
                                          </p:val>
                                        </p:tav>
                                      </p:tavLst>
                                    </p:anim>
                                    <p:anim calcmode="lin" valueType="num">
                                      <p:cBhvr additive="base">
                                        <p:cTn id="28" dur="1000"/>
                                        <p:tgtEl>
                                          <p:spTgt spid="155"/>
                                        </p:tgtEl>
                                        <p:attrNameLst>
                                          <p:attrName>ppt_h</p:attrName>
                                        </p:attrNameLst>
                                      </p:cBhvr>
                                      <p:tavLst>
                                        <p:tav tm="0">
                                          <p:val>
                                            <p:str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56"/>
                                        </p:tgtEl>
                                        <p:attrNameLst>
                                          <p:attrName>style.visibility</p:attrName>
                                        </p:attrNameLst>
                                      </p:cBhvr>
                                      <p:to>
                                        <p:strVal val="visible"/>
                                      </p:to>
                                    </p:set>
                                    <p:anim calcmode="lin" valueType="num">
                                      <p:cBhvr additive="base">
                                        <p:cTn id="33" dur="1000"/>
                                        <p:tgtEl>
                                          <p:spTgt spid="15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additive="base">
                                        <p:cTn id="38" dur="1000"/>
                                        <p:tgtEl>
                                          <p:spTgt spid="157"/>
                                        </p:tgtEl>
                                        <p:attrNameLst>
                                          <p:attrName>ppt_w</p:attrName>
                                        </p:attrNameLst>
                                      </p:cBhvr>
                                      <p:tavLst>
                                        <p:tav tm="0">
                                          <p:val>
                                            <p:strVal val="0"/>
                                          </p:val>
                                        </p:tav>
                                        <p:tav tm="100000">
                                          <p:val>
                                            <p:strVal val="#ppt_w"/>
                                          </p:val>
                                        </p:tav>
                                      </p:tavLst>
                                    </p:anim>
                                    <p:anim calcmode="lin" valueType="num">
                                      <p:cBhvr additive="base">
                                        <p:cTn id="39" dur="1000"/>
                                        <p:tgtEl>
                                          <p:spTgt spid="157"/>
                                        </p:tgtEl>
                                        <p:attrNameLst>
                                          <p:attrName>ppt_h</p:attrName>
                                        </p:attrNameLst>
                                      </p:cBhvr>
                                      <p:tavLst>
                                        <p:tav tm="0">
                                          <p:val>
                                            <p:str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anim calcmode="lin" valueType="num">
                                      <p:cBhvr>
                                        <p:cTn id="45" dur="1000" fill="hold"/>
                                        <p:tgtEl>
                                          <p:spTgt spid="2"/>
                                        </p:tgtEl>
                                        <p:attrNameLst>
                                          <p:attrName>ppt_x</p:attrName>
                                        </p:attrNameLst>
                                      </p:cBhvr>
                                      <p:tavLst>
                                        <p:tav tm="0">
                                          <p:val>
                                            <p:strVal val="#ppt_x"/>
                                          </p:val>
                                        </p:tav>
                                        <p:tav tm="100000">
                                          <p:val>
                                            <p:strVal val="#ppt_x"/>
                                          </p:val>
                                        </p:tav>
                                      </p:tavLst>
                                    </p:anim>
                                    <p:anim calcmode="lin" valueType="num">
                                      <p:cBhvr>
                                        <p:cTn id="4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txBox="1"/>
          <p:nvPr/>
        </p:nvSpPr>
        <p:spPr>
          <a:xfrm>
            <a:off x="21200" y="-145750"/>
            <a:ext cx="9144000" cy="5356500"/>
          </a:xfrm>
          <a:prstGeom prst="rect">
            <a:avLst/>
          </a:prstGeom>
          <a:solidFill>
            <a:srgbClr val="FFE599"/>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63" name="Google Shape;163;p23"/>
          <p:cNvSpPr txBox="1"/>
          <p:nvPr/>
        </p:nvSpPr>
        <p:spPr>
          <a:xfrm>
            <a:off x="504050" y="316125"/>
            <a:ext cx="7809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t>             </a:t>
            </a:r>
            <a:r>
              <a:rPr lang="en" sz="3600" b="1">
                <a:latin typeface="Lobster"/>
                <a:ea typeface="Lobster"/>
                <a:cs typeface="Lobster"/>
                <a:sym typeface="Lobster"/>
              </a:rPr>
              <a:t>Do Dreams Mean Anything?</a:t>
            </a:r>
            <a:endParaRPr sz="3600" b="1">
              <a:latin typeface="Lobster"/>
              <a:ea typeface="Lobster"/>
              <a:cs typeface="Lobster"/>
              <a:sym typeface="Lobster"/>
            </a:endParaRPr>
          </a:p>
        </p:txBody>
      </p:sp>
      <p:sp>
        <p:nvSpPr>
          <p:cNvPr id="164" name="Google Shape;164;p23"/>
          <p:cNvSpPr txBox="1"/>
          <p:nvPr/>
        </p:nvSpPr>
        <p:spPr>
          <a:xfrm>
            <a:off x="881950" y="1276350"/>
            <a:ext cx="4719000" cy="360711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600" dirty="0">
                <a:solidFill>
                  <a:schemeClr val="dk1"/>
                </a:solidFill>
              </a:rPr>
              <a:t>The activation-synthesis hypothesis was proposed by psychiatrists John Allan Hobson and Robert McCarley from Harvard University  in 1977. This theory states that dreams don't actually mean anything. Instead they're merely electrical brain impulses that pull random thoughts and imagery from our memories. </a:t>
            </a:r>
            <a:endParaRPr sz="1600" dirty="0">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 sz="1600" dirty="0">
                <a:solidFill>
                  <a:schemeClr val="dk1"/>
                </a:solidFill>
              </a:rPr>
              <a:t>The theory suggests that humans construct dream stories after they wake up. This is a natural attempt to make sense of it all.</a:t>
            </a:r>
            <a:endParaRPr sz="1600" dirty="0"/>
          </a:p>
        </p:txBody>
      </p:sp>
      <p:pic>
        <p:nvPicPr>
          <p:cNvPr id="165" name="Google Shape;165;p23"/>
          <p:cNvPicPr preferRelativeResize="0"/>
          <p:nvPr/>
        </p:nvPicPr>
        <p:blipFill>
          <a:blip r:embed="rId3">
            <a:alphaModFix/>
          </a:blip>
          <a:stretch>
            <a:fillRect/>
          </a:stretch>
        </p:blipFill>
        <p:spPr>
          <a:xfrm>
            <a:off x="5834752" y="1183392"/>
            <a:ext cx="2865526" cy="2228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Effect transition="in" filter="fade">
                                      <p:cBhvr>
                                        <p:cTn id="7" dur="1000"/>
                                        <p:tgtEl>
                                          <p:spTgt spid="1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
                                            <p:txEl>
                                              <p:pRg st="1" end="1"/>
                                            </p:txEl>
                                          </p:spTgt>
                                        </p:tgtEl>
                                        <p:attrNameLst>
                                          <p:attrName>style.visibility</p:attrName>
                                        </p:attrNameLst>
                                      </p:cBhvr>
                                      <p:to>
                                        <p:strVal val="visible"/>
                                      </p:to>
                                    </p:set>
                                    <p:animEffect transition="in" filter="fade">
                                      <p:cBhvr>
                                        <p:cTn id="12" dur="1000"/>
                                        <p:tgtEl>
                                          <p:spTgt spid="1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6"/>
          <p:cNvSpPr txBox="1">
            <a:spLocks noGrp="1"/>
          </p:cNvSpPr>
          <p:nvPr>
            <p:ph type="title"/>
          </p:nvPr>
        </p:nvSpPr>
        <p:spPr>
          <a:xfrm>
            <a:off x="0" y="0"/>
            <a:ext cx="9144000" cy="5143500"/>
          </a:xfrm>
          <a:prstGeom prst="rect">
            <a:avLst/>
          </a:prstGeom>
          <a:solidFill>
            <a:srgbClr val="6AA84F"/>
          </a:solidFill>
          <a:ln w="9525" cap="flat" cmpd="sng">
            <a:solidFill>
              <a:srgbClr val="00FF00"/>
            </a:solidFill>
            <a:prstDash val="solid"/>
            <a:round/>
            <a:headEnd type="none" w="sm" len="sm"/>
            <a:tailEnd type="none" w="sm" len="sm"/>
          </a:ln>
        </p:spPr>
        <p:txBody>
          <a:bodyPr spcFirstLastPara="1" wrap="square" lIns="91425" tIns="91425" rIns="91425" bIns="91425" anchor="t" anchorCtr="0">
            <a:normAutofit/>
          </a:bodyPr>
          <a:lstStyle/>
          <a:p>
            <a:pPr marL="3200400" lvl="0" indent="0" algn="l" rtl="0">
              <a:spcBef>
                <a:spcPts val="0"/>
              </a:spcBef>
              <a:spcAft>
                <a:spcPts val="0"/>
              </a:spcAft>
              <a:buNone/>
            </a:pPr>
            <a:r>
              <a:rPr lang="en-IE" sz="3600" dirty="0">
                <a:latin typeface="Lobster"/>
                <a:ea typeface="Lobster"/>
                <a:cs typeface="Lobster"/>
                <a:sym typeface="Lobster"/>
              </a:rPr>
              <a:t>Results</a:t>
            </a:r>
            <a:br>
              <a:rPr lang="en-IE" sz="3600" dirty="0">
                <a:latin typeface="Lobster"/>
                <a:ea typeface="Lobster"/>
                <a:cs typeface="Lobster"/>
                <a:sym typeface="Lobster"/>
              </a:rPr>
            </a:br>
            <a:endParaRPr sz="3600" dirty="0">
              <a:latin typeface="Lobster"/>
              <a:ea typeface="Lobster"/>
              <a:cs typeface="Lobster"/>
              <a:sym typeface="Lobster"/>
            </a:endParaRPr>
          </a:p>
        </p:txBody>
      </p:sp>
      <p:sp>
        <p:nvSpPr>
          <p:cNvPr id="193" name="Google Shape;193;p26"/>
          <p:cNvSpPr txBox="1"/>
          <p:nvPr/>
        </p:nvSpPr>
        <p:spPr>
          <a:xfrm>
            <a:off x="441050" y="945950"/>
            <a:ext cx="339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94" name="Google Shape;194;p26"/>
          <p:cNvSpPr txBox="1"/>
          <p:nvPr/>
        </p:nvSpPr>
        <p:spPr>
          <a:xfrm flipH="1">
            <a:off x="309575" y="789950"/>
            <a:ext cx="5169900" cy="4462730"/>
          </a:xfrm>
          <a:prstGeom prst="rect">
            <a:avLst/>
          </a:prstGeom>
          <a:noFill/>
          <a:ln>
            <a:noFill/>
          </a:ln>
        </p:spPr>
        <p:txBody>
          <a:bodyPr spcFirstLastPara="1" wrap="square" lIns="91425" tIns="91425" rIns="91425" bIns="91425" anchor="t" anchorCtr="0">
            <a:spAutoFit/>
          </a:bodyPr>
          <a:lstStyle/>
          <a:p>
            <a:pPr marL="285750" lvl="0" indent="-285750" algn="l" rtl="0">
              <a:spcBef>
                <a:spcPts val="0"/>
              </a:spcBef>
              <a:spcAft>
                <a:spcPts val="0"/>
              </a:spcAft>
              <a:buFont typeface="Arial" panose="020B0604020202020204" pitchFamily="34" charset="0"/>
              <a:buChar char="•"/>
            </a:pPr>
            <a:r>
              <a:rPr lang="en" sz="1400" dirty="0"/>
              <a:t>92% of people surveyed reported to dream.</a:t>
            </a:r>
          </a:p>
          <a:p>
            <a:pPr marL="285750" lvl="0" indent="-285750" algn="l" rtl="0">
              <a:spcBef>
                <a:spcPts val="0"/>
              </a:spcBef>
              <a:spcAft>
                <a:spcPts val="0"/>
              </a:spcAft>
              <a:buFont typeface="Arial" panose="020B0604020202020204" pitchFamily="34" charset="0"/>
              <a:buChar char="•"/>
            </a:pPr>
            <a:r>
              <a:rPr lang="en" sz="1400" dirty="0"/>
              <a:t>Males reported to dream more than females </a:t>
            </a:r>
          </a:p>
          <a:p>
            <a:pPr marL="285750" lvl="0" indent="-285750" algn="l" rtl="0">
              <a:spcBef>
                <a:spcPts val="0"/>
              </a:spcBef>
              <a:spcAft>
                <a:spcPts val="0"/>
              </a:spcAft>
              <a:buFont typeface="Arial" panose="020B0604020202020204" pitchFamily="34" charset="0"/>
              <a:buChar char="•"/>
            </a:pPr>
            <a:r>
              <a:rPr lang="en" sz="1400" dirty="0"/>
              <a:t>53% of people surveyed felt that your daily experiences affect your dreams</a:t>
            </a:r>
          </a:p>
          <a:p>
            <a:pPr marL="285750" lvl="0" indent="-285750" algn="l" rtl="0">
              <a:spcBef>
                <a:spcPts val="0"/>
              </a:spcBef>
              <a:spcAft>
                <a:spcPts val="0"/>
              </a:spcAft>
              <a:buFont typeface="Arial" panose="020B0604020202020204" pitchFamily="34" charset="0"/>
              <a:buChar char="•"/>
            </a:pPr>
            <a:r>
              <a:rPr lang="en" sz="1400" dirty="0"/>
              <a:t>O</a:t>
            </a:r>
            <a:r>
              <a:rPr lang="en-IE" sz="1400" dirty="0"/>
              <a:t>u</a:t>
            </a:r>
            <a:r>
              <a:rPr lang="en" sz="1400" dirty="0"/>
              <a:t>r Sleep Study found that 57% of people reported their dreams were in fact affected by what they had experienced during the day over 50% of the time</a:t>
            </a:r>
          </a:p>
          <a:p>
            <a:pPr marL="285750" lvl="0" indent="-285750" algn="l" rtl="0">
              <a:spcBef>
                <a:spcPts val="0"/>
              </a:spcBef>
              <a:spcAft>
                <a:spcPts val="0"/>
              </a:spcAft>
              <a:buFont typeface="Arial" panose="020B0604020202020204" pitchFamily="34" charset="0"/>
              <a:buChar char="•"/>
            </a:pPr>
            <a:r>
              <a:rPr lang="en" sz="1400"/>
              <a:t>43% </a:t>
            </a:r>
            <a:r>
              <a:rPr lang="en" sz="1400" dirty="0"/>
              <a:t>of people reported that it was less than 50% of the time that their dreams were affected by their experiences.</a:t>
            </a:r>
          </a:p>
          <a:p>
            <a:pPr marL="285750" lvl="0" indent="-285750" algn="l" rtl="0">
              <a:spcBef>
                <a:spcPts val="0"/>
              </a:spcBef>
              <a:spcAft>
                <a:spcPts val="0"/>
              </a:spcAft>
              <a:buFont typeface="Arial" panose="020B0604020202020204" pitchFamily="34" charset="0"/>
              <a:buChar char="•"/>
            </a:pPr>
            <a:r>
              <a:rPr lang="en" sz="1400" dirty="0"/>
              <a:t>The Activation-Synthesis Theory states that our brain pulls random memories, thoughts and images from our brain though it does not specify when those memories, images and thoughts were experienced by the dreamer.</a:t>
            </a:r>
          </a:p>
          <a:p>
            <a:pPr marL="285750" lvl="0" indent="-285750" algn="l" rtl="0">
              <a:spcBef>
                <a:spcPts val="0"/>
              </a:spcBef>
              <a:spcAft>
                <a:spcPts val="0"/>
              </a:spcAft>
              <a:buFont typeface="Arial" panose="020B0604020202020204" pitchFamily="34" charset="0"/>
              <a:buChar char="•"/>
            </a:pPr>
            <a:endParaRPr lang="en" sz="1400" dirty="0"/>
          </a:p>
          <a:p>
            <a:pPr marL="285750" lvl="0" indent="-285750" algn="l" rtl="0">
              <a:spcBef>
                <a:spcPts val="0"/>
              </a:spcBef>
              <a:spcAft>
                <a:spcPts val="0"/>
              </a:spcAft>
              <a:buFont typeface="Arial" panose="020B0604020202020204" pitchFamily="34" charset="0"/>
              <a:buChar char="•"/>
            </a:pPr>
            <a:endParaRPr lang="en" sz="1400" dirty="0"/>
          </a:p>
          <a:p>
            <a:pPr marL="0" lvl="0" indent="0" algn="l" rtl="0">
              <a:spcBef>
                <a:spcPts val="0"/>
              </a:spcBef>
              <a:spcAft>
                <a:spcPts val="0"/>
              </a:spcAft>
              <a:buNone/>
            </a:pPr>
            <a:endParaRPr lang="en" sz="1000" dirty="0">
              <a:solidFill>
                <a:srgbClr val="0B5394"/>
              </a:solidFill>
            </a:endParaRPr>
          </a:p>
          <a:p>
            <a:pPr marL="0" lvl="0" indent="0" algn="l" rtl="0">
              <a:spcBef>
                <a:spcPts val="0"/>
              </a:spcBef>
              <a:spcAft>
                <a:spcPts val="0"/>
              </a:spcAft>
              <a:buNone/>
            </a:pPr>
            <a:endParaRPr lang="en" sz="1000" dirty="0">
              <a:solidFill>
                <a:srgbClr val="0B5394"/>
              </a:solidFill>
            </a:endParaRPr>
          </a:p>
          <a:p>
            <a:pPr marL="0" lvl="0" indent="0" algn="l" rtl="0">
              <a:spcBef>
                <a:spcPts val="0"/>
              </a:spcBef>
              <a:spcAft>
                <a:spcPts val="0"/>
              </a:spcAft>
              <a:buNone/>
            </a:pPr>
            <a:endParaRPr lang="en" sz="1000" dirty="0">
              <a:solidFill>
                <a:srgbClr val="0B5394"/>
              </a:solidFill>
            </a:endParaRPr>
          </a:p>
          <a:p>
            <a:pPr marL="0" lvl="0" indent="0" algn="l" rtl="0">
              <a:spcBef>
                <a:spcPts val="0"/>
              </a:spcBef>
              <a:spcAft>
                <a:spcPts val="0"/>
              </a:spcAft>
              <a:buNone/>
            </a:pPr>
            <a:endParaRPr lang="en" sz="1000" dirty="0">
              <a:solidFill>
                <a:srgbClr val="0B5394"/>
              </a:solidFill>
            </a:endParaRPr>
          </a:p>
        </p:txBody>
      </p:sp>
      <p:pic>
        <p:nvPicPr>
          <p:cNvPr id="196" name="Google Shape;196;p26"/>
          <p:cNvPicPr preferRelativeResize="0"/>
          <p:nvPr/>
        </p:nvPicPr>
        <p:blipFill>
          <a:blip r:embed="rId3">
            <a:alphaModFix/>
          </a:blip>
          <a:stretch>
            <a:fillRect/>
          </a:stretch>
        </p:blipFill>
        <p:spPr>
          <a:xfrm>
            <a:off x="6023429" y="1052287"/>
            <a:ext cx="2931885" cy="28374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1000"/>
                                        <p:tgtEl>
                                          <p:spTgt spid="194"/>
                                        </p:tgtEl>
                                      </p:cBhvr>
                                    </p:animEffect>
                                    <p:anim calcmode="lin" valueType="num">
                                      <p:cBhvr>
                                        <p:cTn id="8" dur="1000" fill="hold"/>
                                        <p:tgtEl>
                                          <p:spTgt spid="194"/>
                                        </p:tgtEl>
                                        <p:attrNameLst>
                                          <p:attrName>ppt_x</p:attrName>
                                        </p:attrNameLst>
                                      </p:cBhvr>
                                      <p:tavLst>
                                        <p:tav tm="0">
                                          <p:val>
                                            <p:strVal val="#ppt_x"/>
                                          </p:val>
                                        </p:tav>
                                        <p:tav tm="100000">
                                          <p:val>
                                            <p:strVal val="#ppt_x"/>
                                          </p:val>
                                        </p:tav>
                                      </p:tavLst>
                                    </p:anim>
                                    <p:anim calcmode="lin" valueType="num">
                                      <p:cBhvr>
                                        <p:cTn id="9" dur="1000" fill="hold"/>
                                        <p:tgtEl>
                                          <p:spTgt spid="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92"/>
                                        </p:tgtEl>
                                        <p:attrNameLst>
                                          <p:attrName>style.visibility</p:attrName>
                                        </p:attrNameLst>
                                      </p:cBhvr>
                                      <p:to>
                                        <p:strVal val="visible"/>
                                      </p:to>
                                    </p:set>
                                    <p:animEffect transition="in" filter="fade">
                                      <p:cBhvr>
                                        <p:cTn id="14" dur="2000"/>
                                        <p:tgtEl>
                                          <p:spTgt spid="192"/>
                                        </p:tgtEl>
                                      </p:cBhvr>
                                    </p:animEffect>
                                    <p:anim calcmode="lin" valueType="num">
                                      <p:cBhvr>
                                        <p:cTn id="15" dur="2000" fill="hold"/>
                                        <p:tgtEl>
                                          <p:spTgt spid="192"/>
                                        </p:tgtEl>
                                        <p:attrNameLst>
                                          <p:attrName>ppt_w</p:attrName>
                                        </p:attrNameLst>
                                      </p:cBhvr>
                                      <p:tavLst>
                                        <p:tav tm="0" fmla="#ppt_w*sin(2.5*pi*$)">
                                          <p:val>
                                            <p:fltVal val="0"/>
                                          </p:val>
                                        </p:tav>
                                        <p:tav tm="100000">
                                          <p:val>
                                            <p:fltVal val="1"/>
                                          </p:val>
                                        </p:tav>
                                      </p:tavLst>
                                    </p:anim>
                                    <p:anim calcmode="lin" valueType="num">
                                      <p:cBhvr>
                                        <p:cTn id="16" dur="2000" fill="hold"/>
                                        <p:tgtEl>
                                          <p:spTgt spid="19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animBg="1"/>
      <p:bldP spid="19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8438E-0569-4A69-A900-25A343998E66}"/>
              </a:ext>
            </a:extLst>
          </p:cNvPr>
          <p:cNvSpPr>
            <a:spLocks noGrp="1"/>
          </p:cNvSpPr>
          <p:nvPr>
            <p:ph type="title"/>
          </p:nvPr>
        </p:nvSpPr>
        <p:spPr>
          <a:xfrm>
            <a:off x="513159" y="558799"/>
            <a:ext cx="6400801" cy="703943"/>
          </a:xfrm>
        </p:spPr>
        <p:txBody>
          <a:bodyPr>
            <a:noAutofit/>
          </a:bodyPr>
          <a:lstStyle/>
          <a:p>
            <a:pPr algn="ctr"/>
            <a:r>
              <a:rPr lang="en-IE" sz="6000" b="1" dirty="0">
                <a:latin typeface="Monotype Corsiva" panose="03010101010201010101" pitchFamily="66" charset="0"/>
              </a:rPr>
              <a:t>Conclusion</a:t>
            </a:r>
          </a:p>
        </p:txBody>
      </p:sp>
      <p:sp>
        <p:nvSpPr>
          <p:cNvPr id="3" name="Text Placeholder 2">
            <a:extLst>
              <a:ext uri="{FF2B5EF4-FFF2-40B4-BE49-F238E27FC236}">
                <a16:creationId xmlns:a16="http://schemas.microsoft.com/office/drawing/2014/main" id="{873FA069-DDA3-4A3F-BFCE-1FC3F6A6A8B0}"/>
              </a:ext>
            </a:extLst>
          </p:cNvPr>
          <p:cNvSpPr>
            <a:spLocks noGrp="1"/>
          </p:cNvSpPr>
          <p:nvPr>
            <p:ph type="body" idx="1"/>
          </p:nvPr>
        </p:nvSpPr>
        <p:spPr>
          <a:xfrm>
            <a:off x="513160" y="1400629"/>
            <a:ext cx="6400800" cy="3095171"/>
          </a:xfrm>
        </p:spPr>
        <p:txBody>
          <a:bodyPr>
            <a:normAutofit/>
          </a:bodyPr>
          <a:lstStyle/>
          <a:p>
            <a:r>
              <a:rPr lang="en-IE" sz="1800" dirty="0">
                <a:solidFill>
                  <a:schemeClr val="tx1"/>
                </a:solidFill>
              </a:rPr>
              <a:t>AFTER OUR SURVEY, SLEEP STUDY AND RESEACRH WE BELIEVE THAT OUR DREAMS ARE AFFECTED BY OUR EXPERIENCES BUT PERHAPS NOT NECESSARILY BY OUR DAILY EXPERIENCES.</a:t>
            </a:r>
          </a:p>
          <a:p>
            <a:r>
              <a:rPr lang="en-IE" sz="1800" dirty="0">
                <a:solidFill>
                  <a:schemeClr val="tx1"/>
                </a:solidFill>
              </a:rPr>
              <a:t>WE ALSO FEEL THAT THIS DOES NOT SEEM TRUE FOR EVERYONE AND MORE STUDY IS PROBABLY NEEDED IN THIS AREA.</a:t>
            </a:r>
          </a:p>
        </p:txBody>
      </p:sp>
      <p:pic>
        <p:nvPicPr>
          <p:cNvPr id="4" name="Google Shape;173;p24">
            <a:extLst>
              <a:ext uri="{FF2B5EF4-FFF2-40B4-BE49-F238E27FC236}">
                <a16:creationId xmlns:a16="http://schemas.microsoft.com/office/drawing/2014/main" id="{431077D6-D448-4DFD-8139-C55D51D0485E}"/>
              </a:ext>
            </a:extLst>
          </p:cNvPr>
          <p:cNvPicPr preferRelativeResize="0"/>
          <p:nvPr/>
        </p:nvPicPr>
        <p:blipFill rotWithShape="1">
          <a:blip r:embed="rId2">
            <a:alphaModFix/>
          </a:blip>
          <a:srcRect l="5928" r="19689"/>
          <a:stretch/>
        </p:blipFill>
        <p:spPr>
          <a:xfrm>
            <a:off x="5573486" y="3236686"/>
            <a:ext cx="3057354" cy="1699224"/>
          </a:xfrm>
          <a:prstGeom prst="rect">
            <a:avLst/>
          </a:prstGeom>
          <a:noFill/>
          <a:ln>
            <a:noFill/>
          </a:ln>
        </p:spPr>
      </p:pic>
    </p:spTree>
    <p:extLst>
      <p:ext uri="{BB962C8B-B14F-4D97-AF65-F5344CB8AC3E}">
        <p14:creationId xmlns:p14="http://schemas.microsoft.com/office/powerpoint/2010/main" val="154017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body" idx="1"/>
          </p:nvPr>
        </p:nvSpPr>
        <p:spPr>
          <a:xfrm>
            <a:off x="0" y="125"/>
            <a:ext cx="9144000" cy="5143500"/>
          </a:xfrm>
          <a:prstGeom prst="rect">
            <a:avLst/>
          </a:prstGeom>
          <a:solidFill>
            <a:srgbClr val="351C75"/>
          </a:solidFill>
          <a:ln w="9525" cap="flat" cmpd="sng">
            <a:solidFill>
              <a:srgbClr val="FF0000"/>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spcBef>
                <a:spcPts val="0"/>
              </a:spcBef>
              <a:spcAft>
                <a:spcPts val="0"/>
              </a:spcAft>
              <a:buNone/>
            </a:pPr>
            <a:endParaRPr sz="6000">
              <a:solidFill>
                <a:schemeClr val="dk1"/>
              </a:solidFill>
              <a:highlight>
                <a:srgbClr val="FF0000"/>
              </a:highlight>
              <a:latin typeface="Lobster"/>
              <a:ea typeface="Lobster"/>
              <a:cs typeface="Lobster"/>
              <a:sym typeface="Lobster"/>
            </a:endParaRPr>
          </a:p>
          <a:p>
            <a:pPr marL="0" lvl="0" indent="0" algn="ctr" rtl="0">
              <a:spcBef>
                <a:spcPts val="1200"/>
              </a:spcBef>
              <a:spcAft>
                <a:spcPts val="1200"/>
              </a:spcAft>
              <a:buNone/>
            </a:pPr>
            <a:r>
              <a:rPr lang="en" sz="6000">
                <a:solidFill>
                  <a:schemeClr val="dk1"/>
                </a:solidFill>
                <a:highlight>
                  <a:srgbClr val="FF0000"/>
                </a:highlight>
                <a:latin typeface="Lobster"/>
                <a:ea typeface="Lobster"/>
                <a:cs typeface="Lobster"/>
                <a:sym typeface="Lobster"/>
              </a:rPr>
              <a:t>Thank you for listening</a:t>
            </a:r>
            <a:r>
              <a:rPr lang="en" sz="6000">
                <a:highlight>
                  <a:srgbClr val="FF0000"/>
                </a:highlight>
                <a:latin typeface="Lobster"/>
                <a:ea typeface="Lobster"/>
                <a:cs typeface="Lobster"/>
                <a:sym typeface="Lobster"/>
              </a:rPr>
              <a:t> </a:t>
            </a:r>
            <a:r>
              <a:rPr lang="en" sz="6000">
                <a:solidFill>
                  <a:schemeClr val="dk1"/>
                </a:solidFill>
                <a:highlight>
                  <a:srgbClr val="FF0000"/>
                </a:highlight>
                <a:latin typeface="Lobster"/>
                <a:ea typeface="Lobster"/>
                <a:cs typeface="Lobster"/>
                <a:sym typeface="Lobster"/>
              </a:rPr>
              <a:t>Lyndsey Moore!</a:t>
            </a:r>
            <a:r>
              <a:rPr lang="en">
                <a:highlight>
                  <a:srgbClr val="FF0000"/>
                </a:highlight>
                <a:latin typeface="Lobster"/>
                <a:ea typeface="Lobster"/>
                <a:cs typeface="Lobster"/>
                <a:sym typeface="Lobster"/>
              </a:rPr>
              <a:t> </a:t>
            </a:r>
            <a:r>
              <a:rPr lang="en">
                <a:highlight>
                  <a:srgbClr val="FF0000"/>
                </a:highlight>
              </a:rPr>
              <a:t> </a:t>
            </a:r>
            <a:r>
              <a:rPr lang="en"/>
              <a:t>           </a:t>
            </a:r>
            <a:endParaRPr>
              <a:solidFill>
                <a:schemeClr val="dk1"/>
              </a:solidFill>
            </a:endParaRPr>
          </a:p>
        </p:txBody>
      </p:sp>
      <p:sp>
        <p:nvSpPr>
          <p:cNvPr id="202" name="Google Shape;202;p27"/>
          <p:cNvSpPr/>
          <p:nvPr/>
        </p:nvSpPr>
        <p:spPr>
          <a:xfrm>
            <a:off x="1049900" y="631025"/>
            <a:ext cx="378000" cy="378000"/>
          </a:xfrm>
          <a:prstGeom prst="star4">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7"/>
          <p:cNvSpPr/>
          <p:nvPr/>
        </p:nvSpPr>
        <p:spPr>
          <a:xfrm>
            <a:off x="1028900" y="3549175"/>
            <a:ext cx="378000" cy="3780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7"/>
          <p:cNvSpPr/>
          <p:nvPr/>
        </p:nvSpPr>
        <p:spPr>
          <a:xfrm>
            <a:off x="7369050" y="3843100"/>
            <a:ext cx="378000" cy="378000"/>
          </a:xfrm>
          <a:prstGeom prst="ellipseRibbon">
            <a:avLst>
              <a:gd name="adj1" fmla="val 25000"/>
              <a:gd name="adj2" fmla="val 50000"/>
              <a:gd name="adj3"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7"/>
          <p:cNvSpPr/>
          <p:nvPr/>
        </p:nvSpPr>
        <p:spPr>
          <a:xfrm>
            <a:off x="6760225" y="463075"/>
            <a:ext cx="608850" cy="378000"/>
          </a:xfrm>
          <a:prstGeom prst="irregularSeal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7"/>
          <p:cNvSpPr/>
          <p:nvPr/>
        </p:nvSpPr>
        <p:spPr>
          <a:xfrm>
            <a:off x="3800075" y="4262975"/>
            <a:ext cx="482868" cy="378000"/>
          </a:xfrm>
          <a:prstGeom prst="irregularSeal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7"/>
          <p:cNvSpPr/>
          <p:nvPr/>
        </p:nvSpPr>
        <p:spPr>
          <a:xfrm>
            <a:off x="3422200" y="798975"/>
            <a:ext cx="483000" cy="378000"/>
          </a:xfrm>
          <a:prstGeom prst="star6">
            <a:avLst>
              <a:gd name="adj" fmla="val 28868"/>
              <a:gd name="hf" fmla="val 11547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7"/>
          <p:cNvSpPr/>
          <p:nvPr/>
        </p:nvSpPr>
        <p:spPr>
          <a:xfrm>
            <a:off x="5227675" y="3633150"/>
            <a:ext cx="483000" cy="378000"/>
          </a:xfrm>
          <a:prstGeom prst="ribbon">
            <a:avLst>
              <a:gd name="adj1" fmla="val 16667"/>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7"/>
          <p:cNvSpPr/>
          <p:nvPr/>
        </p:nvSpPr>
        <p:spPr>
          <a:xfrm>
            <a:off x="609025" y="2289550"/>
            <a:ext cx="378000" cy="2823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7"/>
          <p:cNvSpPr/>
          <p:nvPr/>
        </p:nvSpPr>
        <p:spPr>
          <a:xfrm>
            <a:off x="7998850" y="2667450"/>
            <a:ext cx="378000" cy="524700"/>
          </a:xfrm>
          <a:prstGeom prst="star4">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 calcmode="lin" valueType="num">
                                      <p:cBhvr additive="base">
                                        <p:cTn id="7" dur="1000"/>
                                        <p:tgtEl>
                                          <p:spTgt spid="201"/>
                                        </p:tgtEl>
                                        <p:attrNameLst>
                                          <p:attrName>ppt_w</p:attrName>
                                        </p:attrNameLst>
                                      </p:cBhvr>
                                      <p:tavLst>
                                        <p:tav tm="0">
                                          <p:val>
                                            <p:strVal val="0"/>
                                          </p:val>
                                        </p:tav>
                                        <p:tav tm="100000">
                                          <p:val>
                                            <p:strVal val="#ppt_w"/>
                                          </p:val>
                                        </p:tav>
                                      </p:tavLst>
                                    </p:anim>
                                    <p:anim calcmode="lin" valueType="num">
                                      <p:cBhvr additive="base">
                                        <p:cTn id="8" dur="1000"/>
                                        <p:tgtEl>
                                          <p:spTgt spid="20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body" idx="1"/>
          </p:nvPr>
        </p:nvSpPr>
        <p:spPr>
          <a:xfrm>
            <a:off x="2" y="-8"/>
            <a:ext cx="9144000" cy="5143500"/>
          </a:xfrm>
          <a:prstGeom prst="rect">
            <a:avLst/>
          </a:prstGeom>
          <a:solidFill>
            <a:srgbClr val="C27BA0"/>
          </a:solidFill>
        </p:spPr>
        <p:txBody>
          <a:bodyPr spcFirstLastPara="1" wrap="square" lIns="91425" tIns="91425" rIns="91425" bIns="91425" anchor="t" anchorCtr="0">
            <a:normAutofit/>
          </a:bodyPr>
          <a:lstStyle/>
          <a:p>
            <a:pPr marL="0" lvl="0" indent="0" algn="l" rtl="0">
              <a:spcBef>
                <a:spcPts val="0"/>
              </a:spcBef>
              <a:spcAft>
                <a:spcPts val="1200"/>
              </a:spcAft>
              <a:buNone/>
            </a:pPr>
            <a:r>
              <a:rPr lang="en"/>
              <a:t>    </a:t>
            </a:r>
            <a:endParaRPr/>
          </a:p>
        </p:txBody>
      </p:sp>
      <p:sp>
        <p:nvSpPr>
          <p:cNvPr id="65" name="Google Shape;65;p14"/>
          <p:cNvSpPr txBox="1"/>
          <p:nvPr/>
        </p:nvSpPr>
        <p:spPr>
          <a:xfrm>
            <a:off x="902925" y="232150"/>
            <a:ext cx="7683900" cy="742800"/>
          </a:xfrm>
          <a:prstGeom prst="rect">
            <a:avLst/>
          </a:prstGeom>
          <a:noFill/>
          <a:ln>
            <a:noFill/>
          </a:ln>
        </p:spPr>
        <p:txBody>
          <a:bodyPr spcFirstLastPara="1" wrap="square" lIns="91425" tIns="91425" rIns="91425" bIns="91425" anchor="t" anchorCtr="0">
            <a:spAutoFit/>
          </a:bodyPr>
          <a:lstStyle/>
          <a:p>
            <a:pPr marL="1371600" lvl="0" indent="0" algn="l" rtl="0">
              <a:spcBef>
                <a:spcPts val="0"/>
              </a:spcBef>
              <a:spcAft>
                <a:spcPts val="0"/>
              </a:spcAft>
              <a:buNone/>
            </a:pPr>
            <a:r>
              <a:rPr lang="en" sz="3600" b="1" dirty="0">
                <a:latin typeface="Monotype Corsiva" panose="03010101010201010101" pitchFamily="66" charset="0"/>
                <a:ea typeface="Lobster"/>
                <a:cs typeface="Lobster"/>
                <a:sym typeface="Lobster"/>
              </a:rPr>
              <a:t>How We Got To Our Question </a:t>
            </a:r>
            <a:endParaRPr sz="3600" b="1" dirty="0">
              <a:latin typeface="Monotype Corsiva" panose="03010101010201010101" pitchFamily="66" charset="0"/>
              <a:ea typeface="Lobster"/>
              <a:cs typeface="Lobster"/>
              <a:sym typeface="Lobster"/>
            </a:endParaRPr>
          </a:p>
        </p:txBody>
      </p:sp>
      <p:pic>
        <p:nvPicPr>
          <p:cNvPr id="66" name="Google Shape;66;p14"/>
          <p:cNvPicPr preferRelativeResize="0"/>
          <p:nvPr/>
        </p:nvPicPr>
        <p:blipFill>
          <a:blip r:embed="rId3">
            <a:alphaModFix/>
          </a:blip>
          <a:stretch>
            <a:fillRect/>
          </a:stretch>
        </p:blipFill>
        <p:spPr>
          <a:xfrm>
            <a:off x="5811020" y="1957984"/>
            <a:ext cx="2157500" cy="1938450"/>
          </a:xfrm>
          <a:prstGeom prst="rect">
            <a:avLst/>
          </a:prstGeom>
          <a:noFill/>
          <a:ln>
            <a:noFill/>
          </a:ln>
        </p:spPr>
      </p:pic>
      <p:sp>
        <p:nvSpPr>
          <p:cNvPr id="67" name="Google Shape;67;p14"/>
          <p:cNvSpPr txBox="1"/>
          <p:nvPr/>
        </p:nvSpPr>
        <p:spPr>
          <a:xfrm>
            <a:off x="64725" y="1051125"/>
            <a:ext cx="5421900" cy="2647500"/>
          </a:xfrm>
          <a:prstGeom prst="rect">
            <a:avLst/>
          </a:prstGeom>
          <a:solidFill>
            <a:srgbClr val="C27BA0"/>
          </a:solid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Char char="●"/>
            </a:pPr>
            <a:r>
              <a:rPr lang="en" sz="2000" dirty="0"/>
              <a:t>First we brainstormed to come up with ideas for the project. </a:t>
            </a:r>
            <a:endParaRPr sz="2000" dirty="0"/>
          </a:p>
          <a:p>
            <a:pPr marL="457200" lvl="0" indent="0" algn="l" rtl="0">
              <a:spcBef>
                <a:spcPts val="0"/>
              </a:spcBef>
              <a:spcAft>
                <a:spcPts val="0"/>
              </a:spcAft>
              <a:buNone/>
            </a:pPr>
            <a:endParaRPr sz="2000" dirty="0"/>
          </a:p>
          <a:p>
            <a:pPr marL="457200" lvl="0" indent="-355600" algn="l" rtl="0">
              <a:spcBef>
                <a:spcPts val="0"/>
              </a:spcBef>
              <a:spcAft>
                <a:spcPts val="0"/>
              </a:spcAft>
              <a:buSzPts val="2000"/>
              <a:buChar char="●"/>
            </a:pPr>
            <a:r>
              <a:rPr lang="en" sz="2000" dirty="0"/>
              <a:t>After lots of discussion we narrowed it down until we came up with our topic. </a:t>
            </a:r>
            <a:endParaRPr sz="2000" dirty="0"/>
          </a:p>
          <a:p>
            <a:pPr marL="457200" lvl="0" indent="0" algn="l" rtl="0">
              <a:spcBef>
                <a:spcPts val="0"/>
              </a:spcBef>
              <a:spcAft>
                <a:spcPts val="0"/>
              </a:spcAft>
              <a:buNone/>
            </a:pPr>
            <a:endParaRPr sz="2000" dirty="0"/>
          </a:p>
          <a:p>
            <a:pPr marL="457200" lvl="0" indent="-355600" algn="l" rtl="0">
              <a:spcBef>
                <a:spcPts val="0"/>
              </a:spcBef>
              <a:spcAft>
                <a:spcPts val="0"/>
              </a:spcAft>
              <a:buSzPts val="2000"/>
              <a:buChar char="●"/>
            </a:pPr>
            <a:r>
              <a:rPr lang="en" sz="2000" dirty="0"/>
              <a:t>We felt that dreams would be a very interesting subject to research. </a:t>
            </a:r>
            <a:endParaRP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0" y="0"/>
            <a:ext cx="9144000" cy="5143500"/>
          </a:xfrm>
          <a:prstGeom prst="rect">
            <a:avLst/>
          </a:prstGeom>
          <a:solidFill>
            <a:schemeClr val="accent5"/>
          </a:solidFill>
        </p:spPr>
        <p:txBody>
          <a:bodyPr spcFirstLastPara="1" wrap="square" lIns="91425" tIns="91425" rIns="91425" bIns="91425" anchor="t" anchorCtr="0">
            <a:normAutofit/>
          </a:bodyPr>
          <a:lstStyle/>
          <a:p>
            <a:pPr marL="0" lvl="0" indent="0" algn="ctr" rtl="0">
              <a:spcBef>
                <a:spcPts val="0"/>
              </a:spcBef>
              <a:spcAft>
                <a:spcPts val="0"/>
              </a:spcAft>
              <a:buNone/>
            </a:pPr>
            <a:r>
              <a:rPr lang="en" sz="3400" b="1" dirty="0">
                <a:latin typeface="Monotype Corsiva" panose="03010101010201010101" pitchFamily="66" charset="0"/>
                <a:ea typeface="Lobster"/>
                <a:cs typeface="Lobster"/>
                <a:sym typeface="Lobster"/>
              </a:rPr>
              <a:t>How We Carried Out This Project</a:t>
            </a:r>
            <a:endParaRPr sz="3500" b="1" dirty="0">
              <a:latin typeface="Monotype Corsiva" panose="03010101010201010101" pitchFamily="66" charset="0"/>
            </a:endParaRPr>
          </a:p>
        </p:txBody>
      </p:sp>
      <p:sp>
        <p:nvSpPr>
          <p:cNvPr id="73" name="Google Shape;73;p15"/>
          <p:cNvSpPr txBox="1">
            <a:spLocks noGrp="1"/>
          </p:cNvSpPr>
          <p:nvPr>
            <p:ph type="body" idx="1"/>
          </p:nvPr>
        </p:nvSpPr>
        <p:spPr>
          <a:xfrm>
            <a:off x="0" y="858650"/>
            <a:ext cx="5500500" cy="3927600"/>
          </a:xfrm>
          <a:prstGeom prst="rect">
            <a:avLst/>
          </a:prstGeom>
          <a:solidFill>
            <a:schemeClr val="accent5"/>
          </a:solidFill>
        </p:spPr>
        <p:txBody>
          <a:bodyPr spcFirstLastPara="1" wrap="square" lIns="91425" tIns="91425" rIns="91425" bIns="91425" anchor="t" anchorCtr="0">
            <a:noAutofit/>
          </a:bodyPr>
          <a:lstStyle/>
          <a:p>
            <a:pPr marL="444500" lvl="0" algn="l" rtl="0">
              <a:spcBef>
                <a:spcPts val="0"/>
              </a:spcBef>
              <a:spcAft>
                <a:spcPts val="0"/>
              </a:spcAft>
              <a:buClr>
                <a:schemeClr val="dk1"/>
              </a:buClr>
              <a:buSzPts val="2000"/>
              <a:buFont typeface="Arial" panose="020B0604020202020204" pitchFamily="34" charset="0"/>
              <a:buChar char="•"/>
            </a:pPr>
            <a:r>
              <a:rPr lang="en" sz="2000" dirty="0">
                <a:solidFill>
                  <a:schemeClr val="dk1"/>
                </a:solidFill>
              </a:rPr>
              <a:t>We came up with our idea. </a:t>
            </a:r>
          </a:p>
          <a:p>
            <a:pPr marL="444500" lvl="0" algn="l" rtl="0">
              <a:spcBef>
                <a:spcPts val="0"/>
              </a:spcBef>
              <a:spcAft>
                <a:spcPts val="0"/>
              </a:spcAft>
              <a:buClr>
                <a:schemeClr val="dk1"/>
              </a:buClr>
              <a:buSzPts val="2000"/>
              <a:buFont typeface="Arial" panose="020B0604020202020204" pitchFamily="34" charset="0"/>
              <a:buChar char="•"/>
            </a:pPr>
            <a:r>
              <a:rPr lang="en" sz="2000" dirty="0">
                <a:solidFill>
                  <a:schemeClr val="dk1"/>
                </a:solidFill>
              </a:rPr>
              <a:t>We then created a survey to ask people’s opinions on whether or not they thought that daily experiences affect our dreams.</a:t>
            </a:r>
          </a:p>
          <a:p>
            <a:pPr marL="444500" lvl="0" algn="l" rtl="0">
              <a:spcBef>
                <a:spcPts val="0"/>
              </a:spcBef>
              <a:spcAft>
                <a:spcPts val="0"/>
              </a:spcAft>
              <a:buClr>
                <a:schemeClr val="dk1"/>
              </a:buClr>
              <a:buSzPts val="2000"/>
              <a:buFont typeface="Arial" panose="020B0604020202020204" pitchFamily="34" charset="0"/>
              <a:buChar char="•"/>
            </a:pPr>
            <a:r>
              <a:rPr lang="en" sz="2000" dirty="0">
                <a:solidFill>
                  <a:schemeClr val="dk1"/>
                </a:solidFill>
              </a:rPr>
              <a:t>After people had returned the survey we looked at the data</a:t>
            </a:r>
          </a:p>
          <a:p>
            <a:pPr marL="444500" lvl="0" algn="l" rtl="0">
              <a:spcBef>
                <a:spcPts val="0"/>
              </a:spcBef>
              <a:spcAft>
                <a:spcPts val="0"/>
              </a:spcAft>
              <a:buClr>
                <a:schemeClr val="dk1"/>
              </a:buClr>
              <a:buSzPts val="2000"/>
              <a:buFont typeface="Arial" panose="020B0604020202020204" pitchFamily="34" charset="0"/>
              <a:buChar char="•"/>
            </a:pPr>
            <a:r>
              <a:rPr lang="en" sz="2000" dirty="0">
                <a:solidFill>
                  <a:schemeClr val="dk1"/>
                </a:solidFill>
              </a:rPr>
              <a:t>After that we created a questionnaire to see if people’s experiences did in fact affect their dreams , this was a 14 day study with 21 people.</a:t>
            </a:r>
          </a:p>
          <a:p>
            <a:pPr marL="444500" lvl="0" algn="l" rtl="0">
              <a:spcBef>
                <a:spcPts val="0"/>
              </a:spcBef>
              <a:spcAft>
                <a:spcPts val="0"/>
              </a:spcAft>
              <a:buClr>
                <a:schemeClr val="dk1"/>
              </a:buClr>
              <a:buSzPts val="2000"/>
              <a:buFont typeface="Arial" panose="020B0604020202020204" pitchFamily="34" charset="0"/>
              <a:buChar char="•"/>
            </a:pPr>
            <a:r>
              <a:rPr lang="en" sz="2000" dirty="0">
                <a:solidFill>
                  <a:schemeClr val="dk1"/>
                </a:solidFill>
              </a:rPr>
              <a:t>We also researched the topic online.</a:t>
            </a:r>
            <a:endParaRPr sz="2000" dirty="0">
              <a:solidFill>
                <a:schemeClr val="dk1"/>
              </a:solidFill>
            </a:endParaRPr>
          </a:p>
        </p:txBody>
      </p:sp>
      <p:pic>
        <p:nvPicPr>
          <p:cNvPr id="74" name="Google Shape;74;p15"/>
          <p:cNvPicPr preferRelativeResize="0"/>
          <p:nvPr/>
        </p:nvPicPr>
        <p:blipFill rotWithShape="1">
          <a:blip r:embed="rId3">
            <a:alphaModFix/>
          </a:blip>
          <a:srcRect t="6550"/>
          <a:stretch/>
        </p:blipFill>
        <p:spPr>
          <a:xfrm>
            <a:off x="5719075" y="2153925"/>
            <a:ext cx="2910900" cy="1837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
                                            <p:txEl>
                                              <p:pRg st="0" end="0"/>
                                            </p:txEl>
                                          </p:spTgt>
                                        </p:tgtEl>
                                        <p:attrNameLst>
                                          <p:attrName>style.visibility</p:attrName>
                                        </p:attrNameLst>
                                      </p:cBhvr>
                                      <p:to>
                                        <p:strVal val="visible"/>
                                      </p:to>
                                    </p:set>
                                    <p:animEffect transition="in" filter="fade">
                                      <p:cBhvr>
                                        <p:cTn id="12" dur="1000"/>
                                        <p:tgtEl>
                                          <p:spTgt spid="7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
                                            <p:txEl>
                                              <p:pRg st="1" end="1"/>
                                            </p:txEl>
                                          </p:spTgt>
                                        </p:tgtEl>
                                        <p:attrNameLst>
                                          <p:attrName>style.visibility</p:attrName>
                                        </p:attrNameLst>
                                      </p:cBhvr>
                                      <p:to>
                                        <p:strVal val="visible"/>
                                      </p:to>
                                    </p:set>
                                    <p:animEffect transition="in" filter="fade">
                                      <p:cBhvr>
                                        <p:cTn id="17" dur="1000"/>
                                        <p:tgtEl>
                                          <p:spTgt spid="7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3">
                                            <p:txEl>
                                              <p:pRg st="2" end="2"/>
                                            </p:txEl>
                                          </p:spTgt>
                                        </p:tgtEl>
                                        <p:attrNameLst>
                                          <p:attrName>style.visibility</p:attrName>
                                        </p:attrNameLst>
                                      </p:cBhvr>
                                      <p:to>
                                        <p:strVal val="visible"/>
                                      </p:to>
                                    </p:set>
                                    <p:animEffect transition="in" filter="fade">
                                      <p:cBhvr>
                                        <p:cTn id="22" dur="1000"/>
                                        <p:tgtEl>
                                          <p:spTgt spid="7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3">
                                            <p:txEl>
                                              <p:pRg st="3" end="3"/>
                                            </p:txEl>
                                          </p:spTgt>
                                        </p:tgtEl>
                                        <p:attrNameLst>
                                          <p:attrName>style.visibility</p:attrName>
                                        </p:attrNameLst>
                                      </p:cBhvr>
                                      <p:to>
                                        <p:strVal val="visible"/>
                                      </p:to>
                                    </p:set>
                                    <p:animEffect transition="in" filter="fade">
                                      <p:cBhvr>
                                        <p:cTn id="27" dur="1000"/>
                                        <p:tgtEl>
                                          <p:spTgt spid="7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3">
                                            <p:txEl>
                                              <p:pRg st="4" end="4"/>
                                            </p:txEl>
                                          </p:spTgt>
                                        </p:tgtEl>
                                        <p:attrNameLst>
                                          <p:attrName>style.visibility</p:attrName>
                                        </p:attrNameLst>
                                      </p:cBhvr>
                                      <p:to>
                                        <p:strVal val="visible"/>
                                      </p:to>
                                    </p:set>
                                    <p:animEffect transition="in" filter="fade">
                                      <p:cBhvr>
                                        <p:cTn id="32" dur="1000"/>
                                        <p:tgtEl>
                                          <p:spTgt spid="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body" idx="1"/>
          </p:nvPr>
        </p:nvSpPr>
        <p:spPr>
          <a:xfrm>
            <a:off x="100" y="200"/>
            <a:ext cx="9144000" cy="5143500"/>
          </a:xfrm>
          <a:prstGeom prst="rect">
            <a:avLst/>
          </a:prstGeom>
          <a:solidFill>
            <a:srgbClr val="FFD966"/>
          </a:solidFill>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80" name="Google Shape;80;p16"/>
          <p:cNvSpPr txBox="1"/>
          <p:nvPr/>
        </p:nvSpPr>
        <p:spPr>
          <a:xfrm>
            <a:off x="5983450" y="816075"/>
            <a:ext cx="29154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a:latin typeface="Lobster"/>
                <a:ea typeface="Lobster"/>
                <a:cs typeface="Lobster"/>
                <a:sym typeface="Lobster"/>
              </a:rPr>
              <a:t>Here Is An Example Of The Survey We Conducted. </a:t>
            </a:r>
            <a:endParaRPr sz="3600" b="1">
              <a:latin typeface="Lobster"/>
              <a:ea typeface="Lobster"/>
              <a:cs typeface="Lobster"/>
              <a:sym typeface="Lobster"/>
            </a:endParaRPr>
          </a:p>
        </p:txBody>
      </p:sp>
      <p:sp>
        <p:nvSpPr>
          <p:cNvPr id="81" name="Google Shape;81;p16"/>
          <p:cNvSpPr txBox="1"/>
          <p:nvPr/>
        </p:nvSpPr>
        <p:spPr>
          <a:xfrm>
            <a:off x="100" y="200"/>
            <a:ext cx="5911800" cy="5143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rPr>
              <a:t>Do Our Experiences During The Day Affect      </a:t>
            </a:r>
            <a:r>
              <a:rPr lang="en" sz="2000" b="1">
                <a:solidFill>
                  <a:srgbClr val="FFFFFF"/>
                </a:solidFill>
              </a:rPr>
              <a:t>d</a:t>
            </a:r>
            <a:r>
              <a:rPr lang="en" sz="2000" b="1">
                <a:solidFill>
                  <a:schemeClr val="dk1"/>
                </a:solidFill>
              </a:rPr>
              <a:t>               What We Dream of That night</a:t>
            </a:r>
            <a:r>
              <a:rPr lang="en" sz="2000">
                <a:solidFill>
                  <a:schemeClr val="dk1"/>
                </a:solidFill>
              </a:rPr>
              <a:t> </a:t>
            </a:r>
            <a:endParaRPr sz="2000">
              <a:solidFill>
                <a:schemeClr val="dk1"/>
              </a:solidFill>
            </a:endParaRPr>
          </a:p>
          <a:p>
            <a:pPr marL="0" lvl="0" indent="0" algn="l" rtl="0">
              <a:spcBef>
                <a:spcPts val="0"/>
              </a:spcBef>
              <a:spcAft>
                <a:spcPts val="0"/>
              </a:spcAft>
              <a:buNone/>
            </a:pPr>
            <a:r>
              <a:rPr lang="en" i="1">
                <a:solidFill>
                  <a:schemeClr val="dk1"/>
                </a:solidFill>
              </a:rPr>
              <a:t>Please tick the appropriate box</a:t>
            </a:r>
            <a:endParaRPr i="1">
              <a:solidFill>
                <a:schemeClr val="dk1"/>
              </a:solidFill>
            </a:endParaRPr>
          </a:p>
          <a:p>
            <a:pPr marL="0" lvl="0" indent="0" algn="l" rtl="0">
              <a:spcBef>
                <a:spcPts val="0"/>
              </a:spcBef>
              <a:spcAft>
                <a:spcPts val="0"/>
              </a:spcAft>
              <a:buNone/>
            </a:pPr>
            <a:r>
              <a:rPr lang="en" sz="1600">
                <a:solidFill>
                  <a:schemeClr val="dk1"/>
                </a:solidFill>
              </a:rPr>
              <a:t>I am</a:t>
            </a:r>
            <a:endParaRPr sz="1600">
              <a:solidFill>
                <a:schemeClr val="dk1"/>
              </a:solidFill>
            </a:endParaRPr>
          </a:p>
          <a:p>
            <a:pPr marL="0" lvl="0" indent="0" algn="l" rtl="0">
              <a:spcBef>
                <a:spcPts val="0"/>
              </a:spcBef>
              <a:spcAft>
                <a:spcPts val="0"/>
              </a:spcAft>
              <a:buNone/>
            </a:pPr>
            <a:r>
              <a:rPr lang="en" sz="1600">
                <a:solidFill>
                  <a:schemeClr val="dk1"/>
                </a:solidFill>
              </a:rPr>
              <a:t>Male       Female</a:t>
            </a: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r>
              <a:rPr lang="en" sz="1600">
                <a:solidFill>
                  <a:schemeClr val="dk1"/>
                </a:solidFill>
              </a:rPr>
              <a:t>1 Do you Dream?                                                                     Yes         No          Not sure</a:t>
            </a: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r>
              <a:rPr lang="en" sz="1600">
                <a:solidFill>
                  <a:schemeClr val="dk1"/>
                </a:solidFill>
              </a:rPr>
              <a:t>2 If you do Dream please state now often you dream</a:t>
            </a:r>
            <a:endParaRPr sz="16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1600">
                <a:solidFill>
                  <a:schemeClr val="dk1"/>
                </a:solidFill>
                <a:latin typeface="Trebuchet MS"/>
                <a:ea typeface="Trebuchet MS"/>
                <a:cs typeface="Trebuchet MS"/>
                <a:sym typeface="Trebuchet MS"/>
              </a:rPr>
              <a:t>Frequently       Sometimes  	  Rarely 	   Not Sure</a:t>
            </a:r>
            <a:endParaRPr sz="1600">
              <a:solidFill>
                <a:schemeClr val="dk1"/>
              </a:solidFill>
              <a:latin typeface="Trebuchet MS"/>
              <a:ea typeface="Trebuchet MS"/>
              <a:cs typeface="Trebuchet MS"/>
              <a:sym typeface="Trebuchet MS"/>
            </a:endParaRPr>
          </a:p>
          <a:p>
            <a:pPr marL="0" lvl="0" indent="0" algn="l" rtl="0">
              <a:lnSpc>
                <a:spcPct val="115000"/>
              </a:lnSpc>
              <a:spcBef>
                <a:spcPts val="1000"/>
              </a:spcBef>
              <a:spcAft>
                <a:spcPts val="0"/>
              </a:spcAft>
              <a:buClr>
                <a:schemeClr val="dk1"/>
              </a:buClr>
              <a:buSzPts val="1100"/>
              <a:buFont typeface="Arial"/>
              <a:buNone/>
            </a:pPr>
            <a:r>
              <a:rPr lang="en" sz="1600">
                <a:solidFill>
                  <a:schemeClr val="dk1"/>
                </a:solidFill>
                <a:latin typeface="Trebuchet MS"/>
                <a:ea typeface="Trebuchet MS"/>
                <a:cs typeface="Trebuchet MS"/>
                <a:sym typeface="Trebuchet MS"/>
              </a:rPr>
              <a:t>3 Do you think what happens to you that day affects your dreams that night</a:t>
            </a:r>
            <a:endParaRPr sz="1600">
              <a:solidFill>
                <a:schemeClr val="dk1"/>
              </a:solidFill>
              <a:latin typeface="Trebuchet MS"/>
              <a:ea typeface="Trebuchet MS"/>
              <a:cs typeface="Trebuchet MS"/>
              <a:sym typeface="Trebuchet MS"/>
            </a:endParaRPr>
          </a:p>
          <a:p>
            <a:pPr marL="0" lvl="0" indent="0" algn="l" rtl="0">
              <a:lnSpc>
                <a:spcPct val="115000"/>
              </a:lnSpc>
              <a:spcBef>
                <a:spcPts val="1000"/>
              </a:spcBef>
              <a:spcAft>
                <a:spcPts val="0"/>
              </a:spcAft>
              <a:buClr>
                <a:schemeClr val="dk1"/>
              </a:buClr>
              <a:buSzPts val="1100"/>
              <a:buFont typeface="Arial"/>
              <a:buNone/>
            </a:pPr>
            <a:r>
              <a:rPr lang="en" sz="1600">
                <a:solidFill>
                  <a:schemeClr val="dk1"/>
                </a:solidFill>
                <a:latin typeface="Trebuchet MS"/>
                <a:ea typeface="Trebuchet MS"/>
                <a:cs typeface="Trebuchet MS"/>
                <a:sym typeface="Trebuchet MS"/>
              </a:rPr>
              <a:t>Yes  	        No 	    Not Sure</a:t>
            </a:r>
            <a:endParaRPr sz="1600">
              <a:solidFill>
                <a:schemeClr val="dk1"/>
              </a:solidFill>
              <a:latin typeface="Trebuchet MS"/>
              <a:ea typeface="Trebuchet MS"/>
              <a:cs typeface="Trebuchet MS"/>
              <a:sym typeface="Trebuchet MS"/>
            </a:endParaRPr>
          </a:p>
          <a:p>
            <a:pPr marL="0" lvl="0" indent="0" algn="l" rtl="0">
              <a:lnSpc>
                <a:spcPct val="115000"/>
              </a:lnSpc>
              <a:spcBef>
                <a:spcPts val="1000"/>
              </a:spcBef>
              <a:spcAft>
                <a:spcPts val="0"/>
              </a:spcAft>
              <a:buClr>
                <a:schemeClr val="dk1"/>
              </a:buClr>
              <a:buSzPts val="1100"/>
              <a:buFont typeface="Arial"/>
              <a:buNone/>
            </a:pPr>
            <a:r>
              <a:rPr lang="en" sz="1600">
                <a:solidFill>
                  <a:schemeClr val="dk1"/>
                </a:solidFill>
                <a:latin typeface="Trebuchet MS"/>
                <a:ea typeface="Trebuchet MS"/>
                <a:cs typeface="Trebuchet MS"/>
                <a:sym typeface="Trebuchet MS"/>
              </a:rPr>
              <a:t>4 Are you a light or deep sleeper</a:t>
            </a:r>
            <a:endParaRPr sz="1600">
              <a:solidFill>
                <a:schemeClr val="dk1"/>
              </a:solidFill>
              <a:latin typeface="Trebuchet MS"/>
              <a:ea typeface="Trebuchet MS"/>
              <a:cs typeface="Trebuchet MS"/>
              <a:sym typeface="Trebuchet MS"/>
            </a:endParaRPr>
          </a:p>
          <a:p>
            <a:pPr marL="0" lvl="0" indent="0" algn="l" rtl="0">
              <a:lnSpc>
                <a:spcPct val="115000"/>
              </a:lnSpc>
              <a:spcBef>
                <a:spcPts val="1000"/>
              </a:spcBef>
              <a:spcAft>
                <a:spcPts val="0"/>
              </a:spcAft>
              <a:buClr>
                <a:schemeClr val="dk1"/>
              </a:buClr>
              <a:buSzPts val="1100"/>
              <a:buFont typeface="Arial"/>
              <a:buNone/>
            </a:pPr>
            <a:r>
              <a:rPr lang="en" sz="1600">
                <a:solidFill>
                  <a:schemeClr val="dk1"/>
                </a:solidFill>
                <a:latin typeface="Trebuchet MS"/>
                <a:ea typeface="Trebuchet MS"/>
                <a:cs typeface="Trebuchet MS"/>
                <a:sym typeface="Trebuchet MS"/>
              </a:rPr>
              <a:t>Light        Deep 	Not Sure</a:t>
            </a:r>
            <a:endParaRPr sz="16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1600"/>
          </a:p>
          <a:p>
            <a:pPr marL="0" lvl="0" indent="0" algn="l" rtl="0">
              <a:spcBef>
                <a:spcPts val="0"/>
              </a:spcBef>
              <a:spcAft>
                <a:spcPts val="0"/>
              </a:spcAft>
              <a:buNone/>
            </a:pPr>
            <a:endParaRPr sz="2000"/>
          </a:p>
        </p:txBody>
      </p:sp>
      <p:sp>
        <p:nvSpPr>
          <p:cNvPr id="82" name="Google Shape;82;p16"/>
          <p:cNvSpPr/>
          <p:nvPr/>
        </p:nvSpPr>
        <p:spPr>
          <a:xfrm>
            <a:off x="2538700" y="2704625"/>
            <a:ext cx="252000" cy="252000"/>
          </a:xfrm>
          <a:prstGeom prst="rect">
            <a:avLst/>
          </a:prstGeom>
          <a:solidFill>
            <a:schemeClr val="lt1"/>
          </a:solid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p:nvPr/>
        </p:nvSpPr>
        <p:spPr>
          <a:xfrm>
            <a:off x="3551538" y="2704625"/>
            <a:ext cx="252000" cy="252000"/>
          </a:xfrm>
          <a:prstGeom prst="rect">
            <a:avLst/>
          </a:prstGeom>
          <a:solidFill>
            <a:schemeClr val="lt1"/>
          </a:solid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p:nvPr/>
        </p:nvSpPr>
        <p:spPr>
          <a:xfrm>
            <a:off x="4767500" y="2704625"/>
            <a:ext cx="252000" cy="252000"/>
          </a:xfrm>
          <a:prstGeom prst="rect">
            <a:avLst/>
          </a:prstGeom>
          <a:solidFill>
            <a:schemeClr val="lt1"/>
          </a:solid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6"/>
          <p:cNvSpPr/>
          <p:nvPr/>
        </p:nvSpPr>
        <p:spPr>
          <a:xfrm>
            <a:off x="427850" y="3780125"/>
            <a:ext cx="252000" cy="252000"/>
          </a:xfrm>
          <a:prstGeom prst="rect">
            <a:avLst/>
          </a:prstGeom>
          <a:solidFill>
            <a:schemeClr val="lt1"/>
          </a:solid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1371625" y="3780125"/>
            <a:ext cx="252000" cy="252000"/>
          </a:xfrm>
          <a:prstGeom prst="rect">
            <a:avLst/>
          </a:prstGeom>
          <a:solidFill>
            <a:schemeClr val="lt1"/>
          </a:solid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p:nvPr/>
        </p:nvSpPr>
        <p:spPr>
          <a:xfrm>
            <a:off x="2538700" y="3780125"/>
            <a:ext cx="252000" cy="252000"/>
          </a:xfrm>
          <a:prstGeom prst="rect">
            <a:avLst/>
          </a:prstGeom>
          <a:solidFill>
            <a:schemeClr val="lt1"/>
          </a:solid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6"/>
          <p:cNvSpPr/>
          <p:nvPr/>
        </p:nvSpPr>
        <p:spPr>
          <a:xfrm>
            <a:off x="582400" y="4598900"/>
            <a:ext cx="252000" cy="252000"/>
          </a:xfrm>
          <a:prstGeom prst="rect">
            <a:avLst/>
          </a:prstGeom>
          <a:solidFill>
            <a:schemeClr val="lt1"/>
          </a:solid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6"/>
          <p:cNvSpPr/>
          <p:nvPr/>
        </p:nvSpPr>
        <p:spPr>
          <a:xfrm>
            <a:off x="1532750" y="4598900"/>
            <a:ext cx="252000" cy="252000"/>
          </a:xfrm>
          <a:prstGeom prst="rect">
            <a:avLst/>
          </a:prstGeom>
          <a:solidFill>
            <a:schemeClr val="lt1"/>
          </a:solid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6"/>
          <p:cNvSpPr/>
          <p:nvPr/>
        </p:nvSpPr>
        <p:spPr>
          <a:xfrm>
            <a:off x="582400" y="1096725"/>
            <a:ext cx="252000" cy="252000"/>
          </a:xfrm>
          <a:prstGeom prst="rect">
            <a:avLst/>
          </a:prstGeom>
          <a:solidFill>
            <a:schemeClr val="lt1"/>
          </a:solid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6"/>
          <p:cNvSpPr/>
          <p:nvPr/>
        </p:nvSpPr>
        <p:spPr>
          <a:xfrm>
            <a:off x="1119625" y="2704625"/>
            <a:ext cx="252000" cy="252000"/>
          </a:xfrm>
          <a:prstGeom prst="rect">
            <a:avLst/>
          </a:prstGeom>
          <a:solidFill>
            <a:schemeClr val="lt1"/>
          </a:solid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6"/>
          <p:cNvSpPr/>
          <p:nvPr/>
        </p:nvSpPr>
        <p:spPr>
          <a:xfrm>
            <a:off x="2595025" y="1890675"/>
            <a:ext cx="252000" cy="252000"/>
          </a:xfrm>
          <a:prstGeom prst="rect">
            <a:avLst/>
          </a:prstGeom>
          <a:solidFill>
            <a:schemeClr val="lt1"/>
          </a:solid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6"/>
          <p:cNvSpPr/>
          <p:nvPr/>
        </p:nvSpPr>
        <p:spPr>
          <a:xfrm>
            <a:off x="1280750" y="1890675"/>
            <a:ext cx="252000" cy="252000"/>
          </a:xfrm>
          <a:prstGeom prst="rect">
            <a:avLst/>
          </a:prstGeom>
          <a:solidFill>
            <a:schemeClr val="lt1"/>
          </a:solid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p:nvPr/>
        </p:nvSpPr>
        <p:spPr>
          <a:xfrm>
            <a:off x="1700700" y="1096734"/>
            <a:ext cx="252000" cy="252000"/>
          </a:xfrm>
          <a:prstGeom prst="rect">
            <a:avLst/>
          </a:prstGeom>
          <a:solidFill>
            <a:schemeClr val="lt1"/>
          </a:solid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p:nvPr/>
        </p:nvSpPr>
        <p:spPr>
          <a:xfrm>
            <a:off x="2830000" y="4598900"/>
            <a:ext cx="252000" cy="252000"/>
          </a:xfrm>
          <a:prstGeom prst="rect">
            <a:avLst/>
          </a:prstGeom>
          <a:solidFill>
            <a:schemeClr val="lt1"/>
          </a:solid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p:nvPr/>
        </p:nvSpPr>
        <p:spPr>
          <a:xfrm>
            <a:off x="489100" y="1890675"/>
            <a:ext cx="252000" cy="252000"/>
          </a:xfrm>
          <a:prstGeom prst="rect">
            <a:avLst/>
          </a:prstGeom>
          <a:solidFill>
            <a:schemeClr val="lt1"/>
          </a:solid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body" idx="1"/>
          </p:nvPr>
        </p:nvSpPr>
        <p:spPr>
          <a:xfrm>
            <a:off x="0" y="-61100"/>
            <a:ext cx="9144000" cy="5204700"/>
          </a:xfrm>
          <a:prstGeom prst="rect">
            <a:avLst/>
          </a:prstGeom>
          <a:solidFill>
            <a:srgbClr val="6FA8DC"/>
          </a:solidFill>
        </p:spPr>
        <p:txBody>
          <a:bodyPr spcFirstLastPara="1" wrap="square" lIns="91425" tIns="91425" rIns="91425" bIns="91425" anchor="t" anchorCtr="0">
            <a:normAutofit/>
          </a:bodyPr>
          <a:lstStyle/>
          <a:p>
            <a:pPr marL="0" lvl="0" indent="0" algn="l" rtl="0">
              <a:spcBef>
                <a:spcPts val="0"/>
              </a:spcBef>
              <a:spcAft>
                <a:spcPts val="1200"/>
              </a:spcAft>
              <a:buNone/>
            </a:pPr>
            <a:endParaRPr dirty="0">
              <a:solidFill>
                <a:schemeClr val="dk1"/>
              </a:solidFill>
            </a:endParaRPr>
          </a:p>
        </p:txBody>
      </p:sp>
      <p:sp>
        <p:nvSpPr>
          <p:cNvPr id="102" name="Google Shape;102;p17"/>
          <p:cNvSpPr txBox="1"/>
          <p:nvPr/>
        </p:nvSpPr>
        <p:spPr>
          <a:xfrm>
            <a:off x="5983450" y="2310550"/>
            <a:ext cx="1364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3" name="Google Shape;103;p17"/>
          <p:cNvSpPr txBox="1"/>
          <p:nvPr/>
        </p:nvSpPr>
        <p:spPr>
          <a:xfrm>
            <a:off x="0" y="-61100"/>
            <a:ext cx="9144000" cy="742800"/>
          </a:xfrm>
          <a:prstGeom prst="rect">
            <a:avLst/>
          </a:prstGeom>
          <a:solidFill>
            <a:srgbClr val="6FA8DC"/>
          </a:solidFill>
          <a:ln>
            <a:noFill/>
          </a:ln>
        </p:spPr>
        <p:txBody>
          <a:bodyPr spcFirstLastPara="1" wrap="square" lIns="91425" tIns="91425" rIns="91425" bIns="91425" anchor="t" anchorCtr="0">
            <a:spAutoFit/>
          </a:bodyPr>
          <a:lstStyle/>
          <a:p>
            <a:pPr marL="1371600" lvl="0" indent="0" algn="l" rtl="0">
              <a:spcBef>
                <a:spcPts val="0"/>
              </a:spcBef>
              <a:spcAft>
                <a:spcPts val="0"/>
              </a:spcAft>
              <a:buNone/>
            </a:pPr>
            <a:r>
              <a:rPr lang="en" sz="3600" b="1">
                <a:latin typeface="Lobster"/>
                <a:ea typeface="Lobster"/>
                <a:cs typeface="Lobster"/>
                <a:sym typeface="Lobster"/>
              </a:rPr>
              <a:t> This Is The Result Of Our Survey </a:t>
            </a:r>
            <a:endParaRPr sz="3600" b="1">
              <a:latin typeface="Lobster"/>
              <a:ea typeface="Lobster"/>
              <a:cs typeface="Lobster"/>
              <a:sym typeface="Lobster"/>
            </a:endParaRPr>
          </a:p>
        </p:txBody>
      </p:sp>
      <p:sp>
        <p:nvSpPr>
          <p:cNvPr id="104" name="Google Shape;104;p17"/>
          <p:cNvSpPr txBox="1"/>
          <p:nvPr/>
        </p:nvSpPr>
        <p:spPr>
          <a:xfrm>
            <a:off x="916659" y="2150113"/>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05" name="Google Shape;105;p17"/>
          <p:cNvPicPr preferRelativeResize="0"/>
          <p:nvPr/>
        </p:nvPicPr>
        <p:blipFill>
          <a:blip r:embed="rId3">
            <a:alphaModFix/>
          </a:blip>
          <a:stretch>
            <a:fillRect/>
          </a:stretch>
        </p:blipFill>
        <p:spPr>
          <a:xfrm>
            <a:off x="168200" y="1279363"/>
            <a:ext cx="3812650" cy="3638125"/>
          </a:xfrm>
          <a:prstGeom prst="rect">
            <a:avLst/>
          </a:prstGeom>
          <a:noFill/>
          <a:ln>
            <a:noFill/>
          </a:ln>
        </p:spPr>
      </p:pic>
      <p:pic>
        <p:nvPicPr>
          <p:cNvPr id="106" name="Google Shape;106;p17"/>
          <p:cNvPicPr preferRelativeResize="0"/>
          <p:nvPr/>
        </p:nvPicPr>
        <p:blipFill rotWithShape="1">
          <a:blip r:embed="rId4">
            <a:alphaModFix/>
          </a:blip>
          <a:srcRect l="6186" r="6561"/>
          <a:stretch/>
        </p:blipFill>
        <p:spPr>
          <a:xfrm>
            <a:off x="4572000" y="541075"/>
            <a:ext cx="3995969" cy="4376425"/>
          </a:xfrm>
          <a:prstGeom prst="rect">
            <a:avLst/>
          </a:prstGeom>
          <a:noFill/>
          <a:ln>
            <a:noFill/>
          </a:ln>
        </p:spPr>
      </p:pic>
      <p:sp>
        <p:nvSpPr>
          <p:cNvPr id="107" name="Google Shape;107;p17"/>
          <p:cNvSpPr txBox="1"/>
          <p:nvPr/>
        </p:nvSpPr>
        <p:spPr>
          <a:xfrm>
            <a:off x="3510208" y="1694953"/>
            <a:ext cx="2077792" cy="738633"/>
          </a:xfrm>
          <a:prstGeom prst="rect">
            <a:avLst/>
          </a:prstGeom>
          <a:solidFill>
            <a:srgbClr val="6AA84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t>74 people returned surveys.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1000"/>
                                        <p:tgtEl>
                                          <p:spTgt spid="10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06"/>
                                        </p:tgtEl>
                                        <p:attrNameLst>
                                          <p:attrName>style.visibility</p:attrName>
                                        </p:attrNameLst>
                                      </p:cBhvr>
                                      <p:to>
                                        <p:strVal val="visible"/>
                                      </p:to>
                                    </p:set>
                                    <p:anim calcmode="lin" valueType="num">
                                      <p:cBhvr additive="base">
                                        <p:cTn id="12" dur="1000"/>
                                        <p:tgtEl>
                                          <p:spTgt spid="10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07"/>
                                        </p:tgtEl>
                                        <p:attrNameLst>
                                          <p:attrName>style.visibility</p:attrName>
                                        </p:attrNameLst>
                                      </p:cBhvr>
                                      <p:to>
                                        <p:strVal val="visible"/>
                                      </p:to>
                                    </p:set>
                                    <p:anim calcmode="lin" valueType="num">
                                      <p:cBhvr additive="base">
                                        <p:cTn id="17" dur="1000"/>
                                        <p:tgtEl>
                                          <p:spTgt spid="107"/>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8" presetClass="emph" presetSubtype="0" fill="hold" nodeType="afterEffect">
                                  <p:stCondLst>
                                    <p:cond delay="0"/>
                                  </p:stCondLst>
                                  <p:childTnLst>
                                    <p:animRot by="-21600000">
                                      <p:cBhvr>
                                        <p:cTn id="20" dur="1000" fill="hold"/>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body" idx="1"/>
          </p:nvPr>
        </p:nvSpPr>
        <p:spPr>
          <a:xfrm>
            <a:off x="0" y="-5"/>
            <a:ext cx="9144000" cy="5143500"/>
          </a:xfrm>
          <a:prstGeom prst="rect">
            <a:avLst/>
          </a:prstGeom>
          <a:solidFill>
            <a:srgbClr val="F6B26B"/>
          </a:solidFill>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13" name="Google Shape;113;p18"/>
          <p:cNvSpPr txBox="1"/>
          <p:nvPr/>
        </p:nvSpPr>
        <p:spPr>
          <a:xfrm>
            <a:off x="6035850" y="1094100"/>
            <a:ext cx="2838300" cy="2955300"/>
          </a:xfrm>
          <a:prstGeom prst="rect">
            <a:avLst/>
          </a:prstGeom>
          <a:solidFill>
            <a:srgbClr val="F6B26B"/>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a:latin typeface="Lobster"/>
                <a:ea typeface="Lobster"/>
                <a:cs typeface="Lobster"/>
                <a:sym typeface="Lobster"/>
              </a:rPr>
              <a:t>Here Is An Example Of The Sleep Study That We Conducted</a:t>
            </a:r>
            <a:endParaRPr sz="3600" b="1">
              <a:latin typeface="Lobster"/>
              <a:ea typeface="Lobster"/>
              <a:cs typeface="Lobster"/>
              <a:sym typeface="Lobster"/>
            </a:endParaRPr>
          </a:p>
        </p:txBody>
      </p:sp>
      <p:sp>
        <p:nvSpPr>
          <p:cNvPr id="114" name="Google Shape;114;p18"/>
          <p:cNvSpPr txBox="1"/>
          <p:nvPr/>
        </p:nvSpPr>
        <p:spPr>
          <a:xfrm>
            <a:off x="336100" y="22200"/>
            <a:ext cx="520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5" name="Google Shape;115;p18"/>
          <p:cNvSpPr txBox="1"/>
          <p:nvPr/>
        </p:nvSpPr>
        <p:spPr>
          <a:xfrm>
            <a:off x="0" y="-92300"/>
            <a:ext cx="5342400" cy="5295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t>                              </a:t>
            </a:r>
            <a:r>
              <a:rPr lang="en" sz="1500" b="1"/>
              <a:t>Sleep study</a:t>
            </a:r>
            <a:endParaRPr sz="1500" b="1"/>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endParaRPr sz="1600"/>
          </a:p>
          <a:p>
            <a:pPr marL="0" lvl="0" indent="0" algn="l" rtl="0">
              <a:spcBef>
                <a:spcPts val="0"/>
              </a:spcBef>
              <a:spcAft>
                <a:spcPts val="0"/>
              </a:spcAft>
              <a:buNone/>
            </a:pPr>
            <a:endParaRPr sz="1600"/>
          </a:p>
        </p:txBody>
      </p:sp>
      <p:sp>
        <p:nvSpPr>
          <p:cNvPr id="116" name="Google Shape;116;p18"/>
          <p:cNvSpPr txBox="1"/>
          <p:nvPr/>
        </p:nvSpPr>
        <p:spPr>
          <a:xfrm rot="10800000" flipH="1">
            <a:off x="189700" y="-408450"/>
            <a:ext cx="608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graphicFrame>
        <p:nvGraphicFramePr>
          <p:cNvPr id="117" name="Google Shape;117;p18"/>
          <p:cNvGraphicFramePr/>
          <p:nvPr/>
        </p:nvGraphicFramePr>
        <p:xfrm>
          <a:off x="93775" y="422400"/>
          <a:ext cx="4933575" cy="4754430"/>
        </p:xfrm>
        <a:graphic>
          <a:graphicData uri="http://schemas.openxmlformats.org/drawingml/2006/table">
            <a:tbl>
              <a:tblPr>
                <a:noFill/>
                <a:tableStyleId>{2DE6BB3F-5A49-4805-98B7-F0096231DE89}</a:tableStyleId>
              </a:tblPr>
              <a:tblGrid>
                <a:gridCol w="1756475">
                  <a:extLst>
                    <a:ext uri="{9D8B030D-6E8A-4147-A177-3AD203B41FA5}">
                      <a16:colId xmlns:a16="http://schemas.microsoft.com/office/drawing/2014/main" val="20000"/>
                    </a:ext>
                  </a:extLst>
                </a:gridCol>
                <a:gridCol w="1042675">
                  <a:extLst>
                    <a:ext uri="{9D8B030D-6E8A-4147-A177-3AD203B41FA5}">
                      <a16:colId xmlns:a16="http://schemas.microsoft.com/office/drawing/2014/main" val="20001"/>
                    </a:ext>
                  </a:extLst>
                </a:gridCol>
                <a:gridCol w="2134425">
                  <a:extLst>
                    <a:ext uri="{9D8B030D-6E8A-4147-A177-3AD203B41FA5}">
                      <a16:colId xmlns:a16="http://schemas.microsoft.com/office/drawing/2014/main" val="20002"/>
                    </a:ext>
                  </a:extLst>
                </a:gridCol>
              </a:tblGrid>
              <a:tr h="449725">
                <a:tc>
                  <a:txBody>
                    <a:bodyPr/>
                    <a:lstStyle/>
                    <a:p>
                      <a:pPr marL="0" lvl="0" indent="0" algn="l" rtl="0">
                        <a:spcBef>
                          <a:spcPts val="0"/>
                        </a:spcBef>
                        <a:spcAft>
                          <a:spcPts val="0"/>
                        </a:spcAft>
                        <a:buNone/>
                      </a:pPr>
                      <a:r>
                        <a:rPr lang="en" sz="800"/>
                        <a:t>Please fill in this form every morning                                                                                                                                                                </a:t>
                      </a:r>
                      <a:endParaRPr sz="8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a:t>Did you dream? </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800"/>
                        <a:t>Did your dreams relate to anything you did yesterday? </a:t>
                      </a:r>
                      <a:endParaRPr sz="8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48425">
                <a:tc>
                  <a:txBody>
                    <a:bodyPr/>
                    <a:lstStyle/>
                    <a:p>
                      <a:pPr marL="0" lvl="0" indent="0" algn="l" rtl="0">
                        <a:spcBef>
                          <a:spcPts val="0"/>
                        </a:spcBef>
                        <a:spcAft>
                          <a:spcPts val="0"/>
                        </a:spcAft>
                        <a:buNone/>
                      </a:pPr>
                      <a:r>
                        <a:rPr lang="en" sz="800"/>
                        <a:t>Saturday 19th</a:t>
                      </a:r>
                      <a:endParaRPr sz="8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48425">
                <a:tc>
                  <a:txBody>
                    <a:bodyPr/>
                    <a:lstStyle/>
                    <a:p>
                      <a:pPr marL="0" lvl="0" indent="0" algn="l" rtl="0">
                        <a:spcBef>
                          <a:spcPts val="0"/>
                        </a:spcBef>
                        <a:spcAft>
                          <a:spcPts val="0"/>
                        </a:spcAft>
                        <a:buNone/>
                      </a:pPr>
                      <a:r>
                        <a:rPr lang="en" sz="800"/>
                        <a:t>Sunday 20th</a:t>
                      </a:r>
                      <a:endParaRPr sz="8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27450">
                <a:tc>
                  <a:txBody>
                    <a:bodyPr/>
                    <a:lstStyle/>
                    <a:p>
                      <a:pPr marL="0" lvl="0" indent="0" algn="l" rtl="0">
                        <a:spcBef>
                          <a:spcPts val="0"/>
                        </a:spcBef>
                        <a:spcAft>
                          <a:spcPts val="0"/>
                        </a:spcAft>
                        <a:buNone/>
                      </a:pPr>
                      <a:r>
                        <a:rPr lang="en" sz="800"/>
                        <a:t>Monday 21st</a:t>
                      </a:r>
                      <a:endParaRPr sz="8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227425">
                <a:tc>
                  <a:txBody>
                    <a:bodyPr/>
                    <a:lstStyle/>
                    <a:p>
                      <a:pPr marL="0" lvl="0" indent="0" algn="l" rtl="0">
                        <a:spcBef>
                          <a:spcPts val="0"/>
                        </a:spcBef>
                        <a:spcAft>
                          <a:spcPts val="0"/>
                        </a:spcAft>
                        <a:buNone/>
                      </a:pPr>
                      <a:r>
                        <a:rPr lang="en" sz="800"/>
                        <a:t>Tuesday 22nd</a:t>
                      </a:r>
                      <a:endParaRPr sz="8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48425">
                <a:tc>
                  <a:txBody>
                    <a:bodyPr/>
                    <a:lstStyle/>
                    <a:p>
                      <a:pPr marL="0" lvl="0" indent="0" algn="l" rtl="0">
                        <a:spcBef>
                          <a:spcPts val="0"/>
                        </a:spcBef>
                        <a:spcAft>
                          <a:spcPts val="0"/>
                        </a:spcAft>
                        <a:buNone/>
                      </a:pPr>
                      <a:r>
                        <a:rPr lang="en" sz="800"/>
                        <a:t>Wednesday 23rd</a:t>
                      </a:r>
                      <a:endParaRPr sz="8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248425">
                <a:tc>
                  <a:txBody>
                    <a:bodyPr/>
                    <a:lstStyle/>
                    <a:p>
                      <a:pPr marL="0" lvl="0" indent="0" algn="l" rtl="0">
                        <a:spcBef>
                          <a:spcPts val="0"/>
                        </a:spcBef>
                        <a:spcAft>
                          <a:spcPts val="0"/>
                        </a:spcAft>
                        <a:buNone/>
                      </a:pPr>
                      <a:r>
                        <a:rPr lang="en" sz="800"/>
                        <a:t>Thursday 24th</a:t>
                      </a:r>
                      <a:endParaRPr sz="8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269425">
                <a:tc>
                  <a:txBody>
                    <a:bodyPr/>
                    <a:lstStyle/>
                    <a:p>
                      <a:pPr marL="0" lvl="0" indent="0" algn="l" rtl="0">
                        <a:spcBef>
                          <a:spcPts val="0"/>
                        </a:spcBef>
                        <a:spcAft>
                          <a:spcPts val="0"/>
                        </a:spcAft>
                        <a:buNone/>
                      </a:pPr>
                      <a:r>
                        <a:rPr lang="en" sz="800"/>
                        <a:t>Friday 25th</a:t>
                      </a:r>
                      <a:endParaRPr sz="8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0">
                <a:tc>
                  <a:txBody>
                    <a:bodyPr/>
                    <a:lstStyle/>
                    <a:p>
                      <a:pPr marL="0" lvl="0" indent="0" algn="l" rtl="0">
                        <a:spcBef>
                          <a:spcPts val="0"/>
                        </a:spcBef>
                        <a:spcAft>
                          <a:spcPts val="0"/>
                        </a:spcAft>
                        <a:buNone/>
                      </a:pPr>
                      <a:r>
                        <a:rPr lang="en" sz="800"/>
                        <a:t>Saturday 26th</a:t>
                      </a:r>
                      <a:endParaRPr sz="8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248425">
                <a:tc>
                  <a:txBody>
                    <a:bodyPr/>
                    <a:lstStyle/>
                    <a:p>
                      <a:pPr marL="0" lvl="0" indent="0" algn="l" rtl="0">
                        <a:spcBef>
                          <a:spcPts val="0"/>
                        </a:spcBef>
                        <a:spcAft>
                          <a:spcPts val="0"/>
                        </a:spcAft>
                        <a:buNone/>
                      </a:pPr>
                      <a:r>
                        <a:rPr lang="en" sz="800"/>
                        <a:t>Sunday 27th</a:t>
                      </a:r>
                      <a:endParaRPr sz="8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248425">
                <a:tc>
                  <a:txBody>
                    <a:bodyPr/>
                    <a:lstStyle/>
                    <a:p>
                      <a:pPr marL="0" lvl="0" indent="0" algn="l" rtl="0">
                        <a:spcBef>
                          <a:spcPts val="0"/>
                        </a:spcBef>
                        <a:spcAft>
                          <a:spcPts val="0"/>
                        </a:spcAft>
                        <a:buNone/>
                      </a:pPr>
                      <a:r>
                        <a:rPr lang="en" sz="800"/>
                        <a:t>Monday 28th</a:t>
                      </a:r>
                      <a:endParaRPr sz="8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227425">
                <a:tc>
                  <a:txBody>
                    <a:bodyPr/>
                    <a:lstStyle/>
                    <a:p>
                      <a:pPr marL="0" lvl="0" indent="0" algn="l" rtl="0">
                        <a:spcBef>
                          <a:spcPts val="0"/>
                        </a:spcBef>
                        <a:spcAft>
                          <a:spcPts val="0"/>
                        </a:spcAft>
                        <a:buNone/>
                      </a:pPr>
                      <a:r>
                        <a:rPr lang="en" sz="800"/>
                        <a:t>Tuesday 1st</a:t>
                      </a:r>
                      <a:endParaRPr sz="8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274500">
                <a:tc>
                  <a:txBody>
                    <a:bodyPr/>
                    <a:lstStyle/>
                    <a:p>
                      <a:pPr marL="0" lvl="0" indent="0" algn="l" rtl="0">
                        <a:spcBef>
                          <a:spcPts val="0"/>
                        </a:spcBef>
                        <a:spcAft>
                          <a:spcPts val="0"/>
                        </a:spcAft>
                        <a:buNone/>
                      </a:pPr>
                      <a:r>
                        <a:rPr lang="en" sz="800"/>
                        <a:t>Wednesday 2nd</a:t>
                      </a:r>
                      <a:endParaRPr sz="8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227450">
                <a:tc>
                  <a:txBody>
                    <a:bodyPr/>
                    <a:lstStyle/>
                    <a:p>
                      <a:pPr marL="0" lvl="0" indent="0" algn="l" rtl="0">
                        <a:spcBef>
                          <a:spcPts val="0"/>
                        </a:spcBef>
                        <a:spcAft>
                          <a:spcPts val="0"/>
                        </a:spcAft>
                        <a:buNone/>
                      </a:pPr>
                      <a:r>
                        <a:rPr lang="en" sz="800"/>
                        <a:t>Thursday 3rd</a:t>
                      </a:r>
                      <a:endParaRPr sz="8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r h="0">
                <a:tc>
                  <a:txBody>
                    <a:bodyPr/>
                    <a:lstStyle/>
                    <a:p>
                      <a:pPr marL="0" lvl="0" indent="0" algn="l" rtl="0">
                        <a:spcBef>
                          <a:spcPts val="0"/>
                        </a:spcBef>
                        <a:spcAft>
                          <a:spcPts val="0"/>
                        </a:spcAft>
                        <a:buNone/>
                      </a:pPr>
                      <a:r>
                        <a:rPr lang="en" sz="800"/>
                        <a:t>Friday 4th</a:t>
                      </a:r>
                      <a:endParaRPr sz="8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073B0-77C0-45A3-A27E-F365B41AD0CF}"/>
              </a:ext>
            </a:extLst>
          </p:cNvPr>
          <p:cNvSpPr>
            <a:spLocks noGrp="1"/>
          </p:cNvSpPr>
          <p:nvPr>
            <p:ph type="title"/>
          </p:nvPr>
        </p:nvSpPr>
        <p:spPr/>
        <p:txBody>
          <a:bodyPr>
            <a:normAutofit fontScale="90000"/>
          </a:bodyPr>
          <a:lstStyle/>
          <a:p>
            <a:pPr algn="ctr"/>
            <a:r>
              <a:rPr lang="en-US" sz="4900" dirty="0">
                <a:latin typeface="Lobster"/>
                <a:ea typeface="Lobster"/>
                <a:cs typeface="Lobster"/>
                <a:sym typeface="Lobster"/>
              </a:rPr>
              <a:t>Results of Our Sleep Study</a:t>
            </a:r>
            <a:br>
              <a:rPr lang="en-US" dirty="0">
                <a:latin typeface="Lobster"/>
                <a:ea typeface="Lobster"/>
                <a:cs typeface="Lobster"/>
                <a:sym typeface="Lobster"/>
              </a:rPr>
            </a:br>
            <a:endParaRPr lang="en-IE" dirty="0"/>
          </a:p>
        </p:txBody>
      </p:sp>
      <p:sp>
        <p:nvSpPr>
          <p:cNvPr id="3" name="Text Placeholder 2">
            <a:extLst>
              <a:ext uri="{FF2B5EF4-FFF2-40B4-BE49-F238E27FC236}">
                <a16:creationId xmlns:a16="http://schemas.microsoft.com/office/drawing/2014/main" id="{AB34EC28-50E2-4E86-8151-81F4833C261B}"/>
              </a:ext>
            </a:extLst>
          </p:cNvPr>
          <p:cNvSpPr>
            <a:spLocks noGrp="1"/>
          </p:cNvSpPr>
          <p:nvPr>
            <p:ph type="body" idx="1"/>
          </p:nvPr>
        </p:nvSpPr>
        <p:spPr>
          <a:xfrm>
            <a:off x="311700" y="1226288"/>
            <a:ext cx="3905881" cy="3342587"/>
          </a:xfrm>
        </p:spPr>
        <p:txBody>
          <a:bodyPr>
            <a:normAutofit/>
          </a:bodyPr>
          <a:lstStyle/>
          <a:p>
            <a:pPr marL="139700" indent="0">
              <a:buNone/>
            </a:pPr>
            <a:r>
              <a:rPr lang="en-IE" sz="1800" b="1" dirty="0"/>
              <a:t>Did Your Dream Relate to Anything You Did Yesterday?</a:t>
            </a:r>
          </a:p>
          <a:p>
            <a:pPr marL="139700" indent="0">
              <a:buNone/>
            </a:pPr>
            <a:endParaRPr lang="en-IE" sz="1800" b="1" dirty="0"/>
          </a:p>
          <a:p>
            <a:pPr marL="139700" indent="0">
              <a:buNone/>
            </a:pPr>
            <a:r>
              <a:rPr lang="en-IE" sz="1800" b="1" dirty="0"/>
              <a:t>There was a 14% difference in the people who reported that more than half of their dreams were affected by their daily experiences than those whose dreams were affected less than half the time. </a:t>
            </a:r>
          </a:p>
        </p:txBody>
      </p:sp>
      <p:sp>
        <p:nvSpPr>
          <p:cNvPr id="4" name="Text Placeholder 3">
            <a:extLst>
              <a:ext uri="{FF2B5EF4-FFF2-40B4-BE49-F238E27FC236}">
                <a16:creationId xmlns:a16="http://schemas.microsoft.com/office/drawing/2014/main" id="{9516971D-273C-4DEC-BEDE-45A51610FF7B}"/>
              </a:ext>
            </a:extLst>
          </p:cNvPr>
          <p:cNvSpPr>
            <a:spLocks noGrp="1"/>
          </p:cNvSpPr>
          <p:nvPr>
            <p:ph type="body" idx="2"/>
          </p:nvPr>
        </p:nvSpPr>
        <p:spPr>
          <a:xfrm>
            <a:off x="4353428" y="1464533"/>
            <a:ext cx="3999900" cy="3416400"/>
          </a:xfrm>
        </p:spPr>
        <p:txBody>
          <a:bodyPr>
            <a:noAutofit/>
          </a:bodyPr>
          <a:lstStyle/>
          <a:p>
            <a:pPr marL="139700" indent="0">
              <a:buNone/>
            </a:pPr>
            <a:endParaRPr lang="en-IE" sz="2000" dirty="0">
              <a:solidFill>
                <a:schemeClr val="tx1"/>
              </a:solidFill>
            </a:endParaRPr>
          </a:p>
        </p:txBody>
      </p:sp>
      <p:graphicFrame>
        <p:nvGraphicFramePr>
          <p:cNvPr id="7" name="Chart 6">
            <a:extLst>
              <a:ext uri="{FF2B5EF4-FFF2-40B4-BE49-F238E27FC236}">
                <a16:creationId xmlns:a16="http://schemas.microsoft.com/office/drawing/2014/main" id="{E6087F0B-B130-4D93-AAD0-E1C1CE222CAA}"/>
              </a:ext>
            </a:extLst>
          </p:cNvPr>
          <p:cNvGraphicFramePr/>
          <p:nvPr>
            <p:extLst>
              <p:ext uri="{D42A27DB-BD31-4B8C-83A1-F6EECF244321}">
                <p14:modId xmlns:p14="http://schemas.microsoft.com/office/powerpoint/2010/main" val="669289377"/>
              </p:ext>
            </p:extLst>
          </p:nvPr>
        </p:nvGraphicFramePr>
        <p:xfrm>
          <a:off x="-154777" y="1098955"/>
          <a:ext cx="4057600" cy="3575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8F93D421-C475-4E0F-BA5A-CE378207D3E1}"/>
              </a:ext>
            </a:extLst>
          </p:cNvPr>
          <p:cNvGraphicFramePr/>
          <p:nvPr>
            <p:extLst>
              <p:ext uri="{D42A27DB-BD31-4B8C-83A1-F6EECF244321}">
                <p14:modId xmlns:p14="http://schemas.microsoft.com/office/powerpoint/2010/main" val="1545107277"/>
              </p:ext>
            </p:extLst>
          </p:nvPr>
        </p:nvGraphicFramePr>
        <p:xfrm>
          <a:off x="4369299" y="1349830"/>
          <a:ext cx="4119875" cy="3253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6444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p:nvPr/>
        </p:nvSpPr>
        <p:spPr>
          <a:xfrm>
            <a:off x="-116700" y="15275"/>
            <a:ext cx="9377400" cy="5141100"/>
          </a:xfrm>
          <a:prstGeom prst="rect">
            <a:avLst/>
          </a:prstGeom>
          <a:solidFill>
            <a:srgbClr val="6D9EEB"/>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1" name="Google Shape;131;p20"/>
          <p:cNvSpPr txBox="1"/>
          <p:nvPr/>
        </p:nvSpPr>
        <p:spPr>
          <a:xfrm>
            <a:off x="-116825" y="0"/>
            <a:ext cx="9377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t>     </a:t>
            </a:r>
            <a:r>
              <a:rPr lang="en" sz="3600" b="1">
                <a:latin typeface="Lobster"/>
                <a:ea typeface="Lobster"/>
                <a:cs typeface="Lobster"/>
                <a:sym typeface="Lobster"/>
              </a:rPr>
              <a:t>What Part of Our Brain is Used to Dream?</a:t>
            </a:r>
            <a:endParaRPr sz="3600" b="1">
              <a:latin typeface="Lobster"/>
              <a:ea typeface="Lobster"/>
              <a:cs typeface="Lobster"/>
              <a:sym typeface="Lobster"/>
            </a:endParaRPr>
          </a:p>
        </p:txBody>
      </p:sp>
      <p:sp>
        <p:nvSpPr>
          <p:cNvPr id="132" name="Google Shape;132;p20"/>
          <p:cNvSpPr txBox="1"/>
          <p:nvPr/>
        </p:nvSpPr>
        <p:spPr>
          <a:xfrm>
            <a:off x="357100" y="966925"/>
            <a:ext cx="4215000" cy="2391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0"/>
              </a:spcAft>
              <a:buNone/>
            </a:pPr>
            <a:r>
              <a:rPr lang="en" sz="2000">
                <a:solidFill>
                  <a:schemeClr val="dk1"/>
                </a:solidFill>
              </a:rPr>
              <a:t>The main part of the brain that we use when we dream is the hippocampus. </a:t>
            </a:r>
            <a:endParaRPr sz="20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2000">
                <a:solidFill>
                  <a:schemeClr val="dk1"/>
                </a:solidFill>
              </a:rPr>
              <a:t>The hippocampus has a central role in our ability to remember, imagine and dream.</a:t>
            </a:r>
            <a:endParaRPr sz="1200"/>
          </a:p>
        </p:txBody>
      </p:sp>
      <p:pic>
        <p:nvPicPr>
          <p:cNvPr id="133" name="Google Shape;133;p20"/>
          <p:cNvPicPr preferRelativeResize="0"/>
          <p:nvPr/>
        </p:nvPicPr>
        <p:blipFill>
          <a:blip r:embed="rId3">
            <a:alphaModFix/>
          </a:blip>
          <a:stretch>
            <a:fillRect/>
          </a:stretch>
        </p:blipFill>
        <p:spPr>
          <a:xfrm>
            <a:off x="4572000" y="1275643"/>
            <a:ext cx="4215000" cy="3294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animEffect transition="in" filter="fade">
                                      <p:cBhvr>
                                        <p:cTn id="7" dur="1000"/>
                                        <p:tgtEl>
                                          <p:spTgt spid="1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xEl>
                                              <p:pRg st="1" end="1"/>
                                            </p:txEl>
                                          </p:spTgt>
                                        </p:tgtEl>
                                        <p:attrNameLst>
                                          <p:attrName>style.visibility</p:attrName>
                                        </p:attrNameLst>
                                      </p:cBhvr>
                                      <p:to>
                                        <p:strVal val="visible"/>
                                      </p:to>
                                    </p:set>
                                    <p:animEffect transition="in" filter="fade">
                                      <p:cBhvr>
                                        <p:cTn id="12" dur="1000"/>
                                        <p:tgtEl>
                                          <p:spTgt spid="1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0" y="0"/>
            <a:ext cx="9144000" cy="5143500"/>
          </a:xfrm>
          <a:prstGeom prst="rect">
            <a:avLst/>
          </a:prstGeom>
          <a:solidFill>
            <a:srgbClr val="E06666"/>
          </a:solidFill>
        </p:spPr>
        <p:txBody>
          <a:bodyPr spcFirstLastPara="1" wrap="square" lIns="91425" tIns="91425" rIns="91425" bIns="91425" anchor="t" anchorCtr="0">
            <a:normAutofit/>
          </a:bodyPr>
          <a:lstStyle/>
          <a:p>
            <a:pPr marL="0" lvl="0" indent="0" algn="ctr" rtl="0">
              <a:spcBef>
                <a:spcPts val="0"/>
              </a:spcBef>
              <a:spcAft>
                <a:spcPts val="0"/>
              </a:spcAft>
              <a:buNone/>
            </a:pPr>
            <a:r>
              <a:rPr lang="en" sz="3600" b="1">
                <a:latin typeface="Lobster"/>
                <a:ea typeface="Lobster"/>
                <a:cs typeface="Lobster"/>
                <a:sym typeface="Lobster"/>
              </a:rPr>
              <a:t>Dreaming </a:t>
            </a:r>
            <a:endParaRPr b="1"/>
          </a:p>
        </p:txBody>
      </p:sp>
      <p:sp>
        <p:nvSpPr>
          <p:cNvPr id="139" name="Google Shape;139;p21"/>
          <p:cNvSpPr txBox="1">
            <a:spLocks noGrp="1"/>
          </p:cNvSpPr>
          <p:nvPr>
            <p:ph type="body" idx="1"/>
          </p:nvPr>
        </p:nvSpPr>
        <p:spPr>
          <a:xfrm>
            <a:off x="0" y="1152600"/>
            <a:ext cx="4949400" cy="3990900"/>
          </a:xfrm>
          <a:prstGeom prst="rect">
            <a:avLst/>
          </a:prstGeom>
          <a:noFill/>
        </p:spPr>
        <p:txBody>
          <a:bodyPr spcFirstLastPara="1" wrap="square" lIns="91425" tIns="91425" rIns="91425" bIns="91425" anchor="t" anchorCtr="0">
            <a:normAutofit/>
          </a:bodyPr>
          <a:lstStyle/>
          <a:p>
            <a:pPr marL="457200" lvl="0" indent="0" algn="l" rtl="0">
              <a:spcBef>
                <a:spcPts val="1000"/>
              </a:spcBef>
              <a:spcAft>
                <a:spcPts val="0"/>
              </a:spcAft>
              <a:buNone/>
            </a:pPr>
            <a:endParaRPr sz="2000" dirty="0">
              <a:solidFill>
                <a:schemeClr val="dk1"/>
              </a:solidFill>
            </a:endParaRPr>
          </a:p>
          <a:p>
            <a:pPr marL="444500" lvl="0" algn="l" rtl="0">
              <a:spcBef>
                <a:spcPts val="1000"/>
              </a:spcBef>
              <a:spcAft>
                <a:spcPts val="0"/>
              </a:spcAft>
              <a:buClr>
                <a:schemeClr val="dk1"/>
              </a:buClr>
              <a:buSzPts val="2000"/>
              <a:buFont typeface="Arial" panose="020B0604020202020204" pitchFamily="34" charset="0"/>
              <a:buChar char="•"/>
            </a:pPr>
            <a:r>
              <a:rPr lang="en" sz="2000" dirty="0">
                <a:solidFill>
                  <a:schemeClr val="dk1"/>
                </a:solidFill>
              </a:rPr>
              <a:t>It is thought that through the night everybody dreams, we just don’t all remember them. </a:t>
            </a:r>
          </a:p>
          <a:p>
            <a:pPr marL="444500" lvl="0" algn="l" rtl="0">
              <a:spcBef>
                <a:spcPts val="1000"/>
              </a:spcBef>
              <a:spcAft>
                <a:spcPts val="0"/>
              </a:spcAft>
              <a:buClr>
                <a:schemeClr val="dk1"/>
              </a:buClr>
              <a:buSzPts val="2000"/>
              <a:buFont typeface="Arial" panose="020B0604020202020204" pitchFamily="34" charset="0"/>
              <a:buChar char="•"/>
            </a:pPr>
            <a:r>
              <a:rPr lang="en" sz="2000" dirty="0">
                <a:solidFill>
                  <a:schemeClr val="dk1"/>
                </a:solidFill>
              </a:rPr>
              <a:t>These dreams happen in phases.</a:t>
            </a:r>
          </a:p>
          <a:p>
            <a:pPr marL="444500" lvl="0" algn="l" rtl="0">
              <a:spcBef>
                <a:spcPts val="1000"/>
              </a:spcBef>
              <a:spcAft>
                <a:spcPts val="0"/>
              </a:spcAft>
              <a:buClr>
                <a:schemeClr val="dk1"/>
              </a:buClr>
              <a:buSzPts val="2000"/>
              <a:buFont typeface="Arial" panose="020B0604020202020204" pitchFamily="34" charset="0"/>
              <a:buChar char="•"/>
            </a:pPr>
            <a:r>
              <a:rPr lang="en" sz="2000" dirty="0">
                <a:solidFill>
                  <a:schemeClr val="dk1"/>
                </a:solidFill>
              </a:rPr>
              <a:t>They go from the most realistic, to the most unrealistic. </a:t>
            </a:r>
            <a:endParaRPr sz="2000" dirty="0">
              <a:solidFill>
                <a:schemeClr val="dk1"/>
              </a:solidFill>
            </a:endParaRPr>
          </a:p>
          <a:p>
            <a:pPr marL="0" lvl="0" indent="0" algn="l" rtl="0">
              <a:spcBef>
                <a:spcPts val="1000"/>
              </a:spcBef>
              <a:spcAft>
                <a:spcPts val="0"/>
              </a:spcAft>
              <a:buClr>
                <a:schemeClr val="dk1"/>
              </a:buClr>
              <a:buSzPts val="1100"/>
              <a:buFont typeface="Arial"/>
              <a:buNone/>
            </a:pPr>
            <a:endParaRPr sz="2200" dirty="0">
              <a:solidFill>
                <a:schemeClr val="dk1"/>
              </a:solidFill>
            </a:endParaRPr>
          </a:p>
          <a:p>
            <a:pPr marL="0" lvl="0" indent="0" algn="l" rtl="0">
              <a:spcBef>
                <a:spcPts val="0"/>
              </a:spcBef>
              <a:spcAft>
                <a:spcPts val="1200"/>
              </a:spcAft>
              <a:buNone/>
            </a:pPr>
            <a:endParaRPr dirty="0"/>
          </a:p>
        </p:txBody>
      </p:sp>
      <p:sp>
        <p:nvSpPr>
          <p:cNvPr id="140" name="Google Shape;140;p21"/>
          <p:cNvSpPr/>
          <p:nvPr/>
        </p:nvSpPr>
        <p:spPr>
          <a:xfrm>
            <a:off x="5161504" y="2287150"/>
            <a:ext cx="966300" cy="9387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1"/>
          <p:cNvSpPr/>
          <p:nvPr/>
        </p:nvSpPr>
        <p:spPr>
          <a:xfrm>
            <a:off x="5691829" y="2287225"/>
            <a:ext cx="966300" cy="938700"/>
          </a:xfrm>
          <a:prstGeom prst="ellipse">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1"/>
          <p:cNvSpPr/>
          <p:nvPr/>
        </p:nvSpPr>
        <p:spPr>
          <a:xfrm>
            <a:off x="6339925" y="2287225"/>
            <a:ext cx="966300" cy="938700"/>
          </a:xfrm>
          <a:prstGeom prst="ellipse">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1"/>
          <p:cNvSpPr/>
          <p:nvPr/>
        </p:nvSpPr>
        <p:spPr>
          <a:xfrm>
            <a:off x="6923250" y="2287225"/>
            <a:ext cx="966300" cy="938700"/>
          </a:xfrm>
          <a:prstGeom prst="ellipse">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1"/>
          <p:cNvSpPr/>
          <p:nvPr/>
        </p:nvSpPr>
        <p:spPr>
          <a:xfrm>
            <a:off x="7518350" y="2287225"/>
            <a:ext cx="966300" cy="9387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1"/>
          <p:cNvSpPr txBox="1"/>
          <p:nvPr/>
        </p:nvSpPr>
        <p:spPr>
          <a:xfrm>
            <a:off x="4949400" y="1361050"/>
            <a:ext cx="4194600" cy="43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Most Realistic                   Most Unrealistic </a:t>
            </a:r>
            <a:endParaRPr sz="1600"/>
          </a:p>
        </p:txBody>
      </p:sp>
      <p:sp>
        <p:nvSpPr>
          <p:cNvPr id="146" name="Google Shape;146;p21"/>
          <p:cNvSpPr/>
          <p:nvPr/>
        </p:nvSpPr>
        <p:spPr>
          <a:xfrm>
            <a:off x="5562200" y="1886500"/>
            <a:ext cx="129600" cy="306300"/>
          </a:xfrm>
          <a:prstGeom prst="down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1"/>
          <p:cNvSpPr/>
          <p:nvPr/>
        </p:nvSpPr>
        <p:spPr>
          <a:xfrm>
            <a:off x="8060300" y="1933650"/>
            <a:ext cx="129600" cy="259200"/>
          </a:xfrm>
          <a:prstGeom prst="down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xEl>
                                              <p:pRg st="1" end="1"/>
                                            </p:txEl>
                                          </p:spTgt>
                                        </p:tgtEl>
                                        <p:attrNameLst>
                                          <p:attrName>style.visibility</p:attrName>
                                        </p:attrNameLst>
                                      </p:cBhvr>
                                      <p:to>
                                        <p:strVal val="visible"/>
                                      </p:to>
                                    </p:set>
                                    <p:animEffect transition="in" filter="fade">
                                      <p:cBhvr>
                                        <p:cTn id="7" dur="1000"/>
                                        <p:tgtEl>
                                          <p:spTgt spid="1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xEl>
                                              <p:pRg st="2" end="2"/>
                                            </p:txEl>
                                          </p:spTgt>
                                        </p:tgtEl>
                                        <p:attrNameLst>
                                          <p:attrName>style.visibility</p:attrName>
                                        </p:attrNameLst>
                                      </p:cBhvr>
                                      <p:to>
                                        <p:strVal val="visible"/>
                                      </p:to>
                                    </p:set>
                                    <p:animEffect transition="in" filter="fade">
                                      <p:cBhvr>
                                        <p:cTn id="12" dur="1000"/>
                                        <p:tgtEl>
                                          <p:spTgt spid="1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
                                            <p:txEl>
                                              <p:pRg st="3" end="3"/>
                                            </p:txEl>
                                          </p:spTgt>
                                        </p:tgtEl>
                                        <p:attrNameLst>
                                          <p:attrName>style.visibility</p:attrName>
                                        </p:attrNameLst>
                                      </p:cBhvr>
                                      <p:to>
                                        <p:strVal val="visible"/>
                                      </p:to>
                                    </p:set>
                                    <p:animEffect transition="in" filter="fade">
                                      <p:cBhvr>
                                        <p:cTn id="17" dur="1000"/>
                                        <p:tgtEl>
                                          <p:spTgt spid="1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c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93</TotalTime>
  <Words>793</Words>
  <Application>Microsoft Office PowerPoint</Application>
  <PresentationFormat>On-screen Show (16:9)</PresentationFormat>
  <Paragraphs>216</Paragraphs>
  <Slides>14</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Wingdings 3</vt:lpstr>
      <vt:lpstr>Arial</vt:lpstr>
      <vt:lpstr>Times New Roman</vt:lpstr>
      <vt:lpstr>Trebuchet MS</vt:lpstr>
      <vt:lpstr>Pacifico</vt:lpstr>
      <vt:lpstr>Century Gothic</vt:lpstr>
      <vt:lpstr>Monotype Corsiva</vt:lpstr>
      <vt:lpstr>Lobster</vt:lpstr>
      <vt:lpstr>Slice</vt:lpstr>
      <vt:lpstr>PowerPoint Presentation</vt:lpstr>
      <vt:lpstr>PowerPoint Presentation</vt:lpstr>
      <vt:lpstr>How We Carried Out This Project</vt:lpstr>
      <vt:lpstr>PowerPoint Presentation</vt:lpstr>
      <vt:lpstr>PowerPoint Presentation</vt:lpstr>
      <vt:lpstr>PowerPoint Presentation</vt:lpstr>
      <vt:lpstr>Results of Our Sleep Study </vt:lpstr>
      <vt:lpstr>PowerPoint Presentation</vt:lpstr>
      <vt:lpstr>Dreaming </vt:lpstr>
      <vt:lpstr>PowerPoint Presentation</vt:lpstr>
      <vt:lpstr>PowerPoint Presentation</vt:lpstr>
      <vt:lpstr>Results </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Our Experiences During The Day Affect What We Dream of That Night?</dc:title>
  <dc:creator>Scoil Mhuire Clifden</dc:creator>
  <cp:lastModifiedBy>Scoil Mhuire Clifden</cp:lastModifiedBy>
  <cp:revision>11</cp:revision>
  <dcterms:modified xsi:type="dcterms:W3CDTF">2022-04-05T10:17:57Z</dcterms:modified>
</cp:coreProperties>
</file>